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301" r:id="rId7"/>
    <p:sldId id="302" r:id="rId8"/>
    <p:sldId id="261" r:id="rId9"/>
    <p:sldId id="263" r:id="rId10"/>
    <p:sldId id="276" r:id="rId11"/>
    <p:sldId id="283" r:id="rId12"/>
    <p:sldId id="284" r:id="rId13"/>
    <p:sldId id="285" r:id="rId14"/>
    <p:sldId id="297" r:id="rId15"/>
    <p:sldId id="277" r:id="rId16"/>
    <p:sldId id="278" r:id="rId17"/>
    <p:sldId id="279" r:id="rId18"/>
    <p:sldId id="280" r:id="rId19"/>
    <p:sldId id="281" r:id="rId20"/>
    <p:sldId id="286" r:id="rId21"/>
    <p:sldId id="287" r:id="rId22"/>
    <p:sldId id="295" r:id="rId23"/>
    <p:sldId id="290" r:id="rId24"/>
    <p:sldId id="288" r:id="rId25"/>
    <p:sldId id="292" r:id="rId26"/>
    <p:sldId id="29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  <a:srgbClr val="2E4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22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A465-AB3A-4477-B63D-061BF2DBE8AC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4C9A-8AAE-4B08-B04E-8B0B4B341C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4B50-2C50-46F8-810F-36F144E317C3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6345-8F1B-49D6-A6F4-8C62586F20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0AC9-BF2B-4B0A-ADF3-A0DB3B964F01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7F55-B445-4AEE-A13C-7A3CA9B8F1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3C2D-C677-47D6-BCEE-E605DAC0011D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CA96-9303-4C83-9DBE-DD04C26F0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0078-BFEC-4650-9C55-F679FAB7F343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92E13-4BA9-4EC3-B90F-69C4A2A916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7A22-E920-45F2-952B-8BCA865C7BDB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CEE1-585C-4327-8E2A-305B3FB995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5214-98DA-472C-8F5F-C7D0CF48599D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D720-4A8A-4345-813B-108F545D9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9100-7EFD-4F9F-900D-69CCDA01F8D8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8E17-90CE-4C6B-9E00-0E99CE5A2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2CD3-F5F5-447A-BE58-785CFFCDAB12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4405-7319-4E20-8EAD-997BA8DB79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9570-F957-4B59-8FE8-E20B6EBEAB90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6370-9C67-4B7E-ABF8-8594EF51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3B56-15E6-402A-AE4F-3FFD7391C488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E231-E6BA-4C31-8B97-639DC6F816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5E04-ACB0-4EA9-B6CE-02DDECF598B9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57D9-A04A-476D-A351-0CC311F5A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F131B-E473-441F-9CAA-9EA4E01BC4E5}" type="datetimeFigureOut">
              <a:rPr lang="ru-RU"/>
              <a:pPr>
                <a:defRPr/>
              </a:pPr>
              <a:t>10.05.2022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DD3D57-7370-42AD-8484-542902C10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stat.gov.by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lstat.gov.b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stat.gov.b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stat.gov.b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stat.gov.b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125960" y="1268760"/>
            <a:ext cx="7018040" cy="1440160"/>
          </a:xfrm>
        </p:spPr>
        <p:txBody>
          <a:bodyPr rtlCol="0">
            <a:normAutofit fontScale="90000"/>
            <a:scene3d>
              <a:camera prst="orthographicFront"/>
              <a:lightRig rig="sunset" dir="t"/>
            </a:scene3d>
            <a:sp3d extrusionH="57150" prstMaterial="plastic">
              <a:bevelT w="82550" h="38100" prst="coolSlant"/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Национальный статистический комитет Республики Беларусь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Главное статистическое управление Гомельской области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3600" dirty="0" smtClean="0">
                <a:latin typeface="Tahoma" pitchFamily="34" charset="0"/>
                <a:cs typeface="Tahoma" pitchFamily="34" charset="0"/>
              </a:rPr>
            </a:br>
            <a:r>
              <a:rPr lang="ru-RU" sz="36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3600" dirty="0" smtClean="0">
                <a:latin typeface="Tahoma" pitchFamily="34" charset="0"/>
                <a:cs typeface="Tahoma" pitchFamily="34" charset="0"/>
              </a:rPr>
            </a:br>
            <a:endParaRPr lang="ru-RU" sz="3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38" name="Picture 13"/>
          <p:cNvPicPr>
            <a:picLocks noChangeAspect="1" noChangeArrowheads="1"/>
          </p:cNvPicPr>
          <p:nvPr/>
        </p:nvPicPr>
        <p:blipFill>
          <a:blip r:embed="rId2"/>
          <a:srcRect l="40355" b="29773"/>
          <a:stretch>
            <a:fillRect/>
          </a:stretch>
        </p:blipFill>
        <p:spPr bwMode="auto">
          <a:xfrm>
            <a:off x="0" y="0"/>
            <a:ext cx="1979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627313" y="2708275"/>
            <a:ext cx="62658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О порядке заполнения государственной статистической отчетности по форме </a:t>
            </a:r>
            <a:r>
              <a:rPr lang="ru-RU" sz="2800" b="1" dirty="0">
                <a:solidFill>
                  <a:srgbClr val="990000"/>
                </a:solidFill>
              </a:rPr>
              <a:t>12-цены (</a:t>
            </a:r>
            <a:r>
              <a:rPr lang="ru-RU" sz="2800" b="1" dirty="0" err="1">
                <a:solidFill>
                  <a:srgbClr val="990000"/>
                </a:solidFill>
              </a:rPr>
              <a:t>сх</a:t>
            </a:r>
            <a:r>
              <a:rPr lang="ru-RU" sz="2800" b="1">
                <a:solidFill>
                  <a:srgbClr val="990000"/>
                </a:solidFill>
              </a:rPr>
              <a:t>)</a:t>
            </a:r>
            <a:r>
              <a:rPr lang="ru-RU" sz="2800"/>
              <a:t> «Отчет о ценах производителей сельскохозяйственной продукции»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5"/>
          <p:cNvSpPr txBox="1">
            <a:spLocks noChangeArrowheads="1"/>
          </p:cNvSpPr>
          <p:nvPr/>
        </p:nvSpPr>
        <p:spPr bwMode="auto">
          <a:xfrm>
            <a:off x="2843213" y="-100013"/>
            <a:ext cx="6624637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Обратить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внимание!</a:t>
            </a:r>
          </a:p>
        </p:txBody>
      </p:sp>
      <p:pic>
        <p:nvPicPr>
          <p:cNvPr id="29698" name="Picture 13"/>
          <p:cNvPicPr>
            <a:picLocks noChangeAspect="1" noChangeArrowheads="1"/>
          </p:cNvPicPr>
          <p:nvPr/>
        </p:nvPicPr>
        <p:blipFill>
          <a:blip r:embed="rId2"/>
          <a:srcRect l="40355" b="29773"/>
          <a:stretch>
            <a:fillRect/>
          </a:stretch>
        </p:blipFill>
        <p:spPr bwMode="auto">
          <a:xfrm>
            <a:off x="0" y="0"/>
            <a:ext cx="1835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Vosklitsatelnyiy-zn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860800"/>
            <a:ext cx="11874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979613" y="491361"/>
            <a:ext cx="6985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be-BY" sz="1600" u="sng" dirty="0">
                <a:solidFill>
                  <a:srgbClr val="2E432D"/>
                </a:solidFill>
              </a:rPr>
              <a:t>Отчет</a:t>
            </a:r>
            <a:r>
              <a:rPr lang="ru-RU" sz="1600" u="sng" dirty="0">
                <a:solidFill>
                  <a:srgbClr val="2E432D"/>
                </a:solidFill>
              </a:rPr>
              <a:t> заполняется</a:t>
            </a:r>
            <a:r>
              <a:rPr lang="ru-RU" sz="1600" dirty="0"/>
              <a:t> на основании данных первичных учетных и иных документов, подтверждающих реализацию на внутренний рынок республики произведенной продукции за отчетный период: приемных квитанций, товарно-транспортных накладных, актов приема-передачи продукции, протоколов согласования цен, </a:t>
            </a:r>
            <a:r>
              <a:rPr lang="ru-RU" sz="1600" dirty="0" smtClean="0"/>
              <a:t>других </a:t>
            </a:r>
            <a:r>
              <a:rPr lang="ru-RU" sz="1600" dirty="0"/>
              <a:t>первичных учетных и иных документов, отражающих количество и стоимость реализованной </a:t>
            </a:r>
            <a:r>
              <a:rPr lang="ru-RU" sz="1600" dirty="0" smtClean="0"/>
              <a:t>продукции</a:t>
            </a:r>
            <a:r>
              <a:rPr lang="en-US" sz="1600" dirty="0" smtClean="0"/>
              <a:t>, </a:t>
            </a:r>
            <a:r>
              <a:rPr lang="ru-RU" sz="1600" dirty="0" smtClean="0"/>
              <a:t>имеющихся на дату представления отчета.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Акты возврата не учитываются!</a:t>
            </a:r>
          </a:p>
        </p:txBody>
      </p:sp>
      <p:sp>
        <p:nvSpPr>
          <p:cNvPr id="29701" name="Text Box 31"/>
          <p:cNvSpPr txBox="1">
            <a:spLocks noChangeArrowheads="1"/>
          </p:cNvSpPr>
          <p:nvPr/>
        </p:nvSpPr>
        <p:spPr bwMode="auto">
          <a:xfrm>
            <a:off x="1619250" y="453904"/>
            <a:ext cx="360363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ü"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3635375" y="2636838"/>
            <a:ext cx="52562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be-BY" sz="1600" u="sng">
                <a:solidFill>
                  <a:srgbClr val="2E432D"/>
                </a:solidFill>
              </a:rPr>
              <a:t>Данные о средней цене</a:t>
            </a:r>
            <a:r>
              <a:rPr lang="be-BY" sz="1600"/>
              <a:t> отражаются в отчете в рублях с двумя знаками после запятой, о количестве реализованной продукции </a:t>
            </a:r>
            <a:r>
              <a:rPr lang="ru-RU" sz="1600"/>
              <a:t>– </a:t>
            </a:r>
            <a:r>
              <a:rPr lang="be-BY" sz="1600"/>
              <a:t>с </a:t>
            </a:r>
            <a:r>
              <a:rPr lang="ru-RU" sz="1600"/>
              <a:t>тре</a:t>
            </a:r>
            <a:r>
              <a:rPr lang="be-BY" sz="1600"/>
              <a:t>мя знаками после запятой.</a:t>
            </a: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1619250" y="476250"/>
            <a:ext cx="7345363" cy="2089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Text Box 31"/>
          <p:cNvSpPr txBox="1">
            <a:spLocks noChangeArrowheads="1"/>
          </p:cNvSpPr>
          <p:nvPr/>
        </p:nvSpPr>
        <p:spPr bwMode="auto">
          <a:xfrm>
            <a:off x="3276600" y="2492375"/>
            <a:ext cx="504825" cy="97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ü"/>
            </a:pPr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3348038" y="2636838"/>
            <a:ext cx="5616575" cy="1152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2124075" y="3954463"/>
            <a:ext cx="59039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u="sng">
                <a:solidFill>
                  <a:srgbClr val="2E432D"/>
                </a:solidFill>
              </a:rPr>
              <a:t>Средние цены реализации</a:t>
            </a:r>
            <a:r>
              <a:rPr lang="ru-RU" sz="1600"/>
              <a:t> товара-представителя отражаются с учетом надбавок и скидок за качество, но без учета налога на добавленную стоимость,</a:t>
            </a:r>
            <a:r>
              <a:rPr lang="en-US" sz="1600"/>
              <a:t> </a:t>
            </a:r>
            <a:r>
              <a:rPr lang="ru-RU" sz="1600"/>
              <a:t>без учета единого налога с выручки, расходов по транспортировке, погрузке и разгрузке продукции.</a:t>
            </a:r>
          </a:p>
        </p:txBody>
      </p:sp>
      <p:sp>
        <p:nvSpPr>
          <p:cNvPr id="29707" name="Rectangle 14"/>
          <p:cNvSpPr>
            <a:spLocks noChangeArrowheads="1"/>
          </p:cNvSpPr>
          <p:nvPr/>
        </p:nvSpPr>
        <p:spPr bwMode="auto">
          <a:xfrm>
            <a:off x="1835150" y="3933825"/>
            <a:ext cx="6192838" cy="1295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Text Box 31"/>
          <p:cNvSpPr txBox="1">
            <a:spLocks noChangeArrowheads="1"/>
          </p:cNvSpPr>
          <p:nvPr/>
        </p:nvSpPr>
        <p:spPr bwMode="auto">
          <a:xfrm>
            <a:off x="1763713" y="3860800"/>
            <a:ext cx="431800" cy="97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ü"/>
            </a:pPr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29709" name="Picture 4" descr="Vosklitsatelnyiy-zn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636838"/>
            <a:ext cx="12319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Rectangle 20"/>
          <p:cNvSpPr>
            <a:spLocks noChangeArrowheads="1"/>
          </p:cNvSpPr>
          <p:nvPr/>
        </p:nvSpPr>
        <p:spPr bwMode="auto">
          <a:xfrm>
            <a:off x="2339975" y="5661025"/>
            <a:ext cx="65865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u="sng">
                <a:solidFill>
                  <a:srgbClr val="2E432D"/>
                </a:solidFill>
              </a:rPr>
              <a:t>В отчете отражается объем реализации</a:t>
            </a:r>
            <a:r>
              <a:rPr lang="ru-RU" sz="1600"/>
              <a:t> на внутреннем рынке республики за отчетный период (</a:t>
            </a:r>
            <a:r>
              <a:rPr lang="en-US" sz="1600"/>
              <a:t>c</a:t>
            </a:r>
            <a:r>
              <a:rPr lang="ru-RU" sz="1600"/>
              <a:t> 26 числа предыдущего месяца по 25 число текущего месяца).</a:t>
            </a:r>
            <a:r>
              <a:rPr lang="be-BY" sz="1600"/>
              <a:t> </a:t>
            </a:r>
          </a:p>
        </p:txBody>
      </p:sp>
      <p:sp>
        <p:nvSpPr>
          <p:cNvPr id="29711" name="Rectangle 21"/>
          <p:cNvSpPr>
            <a:spLocks noChangeArrowheads="1"/>
          </p:cNvSpPr>
          <p:nvPr/>
        </p:nvSpPr>
        <p:spPr bwMode="auto">
          <a:xfrm>
            <a:off x="1979613" y="5516563"/>
            <a:ext cx="6769100" cy="108108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Text Box 31"/>
          <p:cNvSpPr txBox="1">
            <a:spLocks noChangeArrowheads="1"/>
          </p:cNvSpPr>
          <p:nvPr/>
        </p:nvSpPr>
        <p:spPr bwMode="auto">
          <a:xfrm>
            <a:off x="1979613" y="5516563"/>
            <a:ext cx="431800" cy="97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ü"/>
            </a:pPr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3"/>
          <p:cNvPicPr>
            <a:picLocks noChangeAspect="1" noChangeArrowheads="1"/>
          </p:cNvPicPr>
          <p:nvPr/>
        </p:nvPicPr>
        <p:blipFill>
          <a:blip r:embed="rId2"/>
          <a:srcRect l="40355" b="29773"/>
          <a:stretch>
            <a:fillRect/>
          </a:stretch>
        </p:blipFill>
        <p:spPr bwMode="auto">
          <a:xfrm>
            <a:off x="0" y="0"/>
            <a:ext cx="61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23850" y="476250"/>
            <a:ext cx="8712200" cy="10080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476250"/>
            <a:ext cx="8820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           </a:t>
            </a:r>
            <a:r>
              <a:rPr lang="ru-RU" sz="2000" u="sng">
                <a:solidFill>
                  <a:srgbClr val="2E432D"/>
                </a:solidFill>
              </a:rPr>
              <a:t>Базовая организация заполняет</a:t>
            </a:r>
            <a:r>
              <a:rPr lang="ru-RU" sz="2000"/>
              <a:t> данные </a:t>
            </a:r>
            <a:r>
              <a:rPr lang="ru-RU" sz="2000" b="1">
                <a:solidFill>
                  <a:srgbClr val="990000"/>
                </a:solidFill>
              </a:rPr>
              <a:t>только по отобранным для нее товарам (услугам)-представителям</a:t>
            </a:r>
            <a:r>
              <a:rPr lang="ru-RU" sz="2000"/>
              <a:t>, закодированным и доведенным органами государственной статистики.</a:t>
            </a:r>
          </a:p>
        </p:txBody>
      </p:sp>
      <p:sp>
        <p:nvSpPr>
          <p:cNvPr id="30724" name="Text Box 31"/>
          <p:cNvSpPr txBox="1">
            <a:spLocks noChangeArrowheads="1"/>
          </p:cNvSpPr>
          <p:nvPr/>
        </p:nvSpPr>
        <p:spPr bwMode="auto">
          <a:xfrm>
            <a:off x="611188" y="404813"/>
            <a:ext cx="504825" cy="97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ü"/>
            </a:pPr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57338"/>
            <a:ext cx="8280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Oval 9"/>
          <p:cNvSpPr>
            <a:spLocks noChangeArrowheads="1"/>
          </p:cNvSpPr>
          <p:nvPr/>
        </p:nvSpPr>
        <p:spPr bwMode="auto">
          <a:xfrm>
            <a:off x="3924300" y="2781300"/>
            <a:ext cx="1079500" cy="288131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 flipH="1">
            <a:off x="4067175" y="5661025"/>
            <a:ext cx="288925" cy="2889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684213" y="5949950"/>
            <a:ext cx="8280400" cy="719138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2E432D"/>
                </a:solidFill>
              </a:rPr>
              <a:t>                       </a:t>
            </a:r>
          </a:p>
          <a:p>
            <a:pPr algn="ctr"/>
            <a:r>
              <a:rPr lang="ru-RU" sz="1600" b="1">
                <a:solidFill>
                  <a:srgbClr val="2E432D"/>
                </a:solidFill>
              </a:rPr>
              <a:t>                    Частая ошибка: организации неправильно вводят </a:t>
            </a:r>
            <a:r>
              <a:rPr lang="ru-RU" sz="1600" b="1">
                <a:solidFill>
                  <a:srgbClr val="990000"/>
                </a:solidFill>
              </a:rPr>
              <a:t>в графу Б табл.1</a:t>
            </a:r>
            <a:r>
              <a:rPr lang="ru-RU" sz="1600" b="1">
                <a:solidFill>
                  <a:srgbClr val="2E432D"/>
                </a:solidFill>
              </a:rPr>
              <a:t> </a:t>
            </a:r>
          </a:p>
          <a:p>
            <a:pPr algn="ctr"/>
            <a:r>
              <a:rPr lang="ru-RU" sz="1600" b="1">
                <a:solidFill>
                  <a:srgbClr val="2E432D"/>
                </a:solidFill>
              </a:rPr>
              <a:t>     локальный код товара-представителя </a:t>
            </a:r>
          </a:p>
          <a:p>
            <a:pPr algn="ctr"/>
            <a:endParaRPr lang="ru-RU" sz="1600"/>
          </a:p>
        </p:txBody>
      </p:sp>
      <p:pic>
        <p:nvPicPr>
          <p:cNvPr id="30729" name="Picture 12" descr="iCAB558G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6021388"/>
            <a:ext cx="7921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5"/>
          <p:cNvSpPr txBox="1">
            <a:spLocks noChangeArrowheads="1"/>
          </p:cNvSpPr>
          <p:nvPr/>
        </p:nvSpPr>
        <p:spPr bwMode="auto">
          <a:xfrm>
            <a:off x="1692275" y="0"/>
            <a:ext cx="611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Trebuchet MS" pitchFamily="34" charset="0"/>
              </a:rPr>
              <a:t>Обратить</a:t>
            </a:r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rebuchet MS" pitchFamily="34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323850" y="765175"/>
            <a:ext cx="8640763" cy="1511300"/>
          </a:xfrm>
          <a:prstGeom prst="rect">
            <a:avLst/>
          </a:prstGeom>
          <a:solidFill>
            <a:schemeClr val="bg2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58775" y="765175"/>
            <a:ext cx="87852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    </a:t>
            </a:r>
            <a:r>
              <a:rPr lang="ru-RU" b="1">
                <a:solidFill>
                  <a:srgbClr val="990000"/>
                </a:solidFill>
              </a:rPr>
              <a:t>Средние цены</a:t>
            </a:r>
            <a:r>
              <a:rPr lang="ru-RU" b="1"/>
              <a:t> производителей сельскохозяйственной продукции отражаются</a:t>
            </a:r>
            <a:r>
              <a:rPr lang="ru-RU"/>
              <a:t> </a:t>
            </a:r>
            <a:r>
              <a:rPr lang="ru-RU" b="1"/>
              <a:t>за единицу товара-представителя </a:t>
            </a:r>
            <a:r>
              <a:rPr lang="ru-RU" b="1">
                <a:solidFill>
                  <a:srgbClr val="990000"/>
                </a:solidFill>
              </a:rPr>
              <a:t>(за 1 тонну, 1 тысячу штук, 1 штуку),</a:t>
            </a:r>
            <a:r>
              <a:rPr lang="ru-RU" b="1"/>
              <a:t> реализованной в отчетном и предыдущем периодах. </a:t>
            </a:r>
          </a:p>
          <a:p>
            <a:r>
              <a:rPr lang="ru-RU" b="1"/>
              <a:t>    Средняя цена определяется по формуле средней арифметической взвешенной.</a:t>
            </a:r>
            <a:r>
              <a:rPr lang="ru-RU"/>
              <a:t> 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692275" y="0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Обратить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внимание!</a:t>
            </a: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684213" y="765175"/>
            <a:ext cx="504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 </a:t>
            </a:r>
          </a:p>
        </p:txBody>
      </p:sp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49500"/>
            <a:ext cx="871378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Oval 10"/>
          <p:cNvSpPr>
            <a:spLocks noChangeArrowheads="1"/>
          </p:cNvSpPr>
          <p:nvPr/>
        </p:nvSpPr>
        <p:spPr bwMode="auto">
          <a:xfrm>
            <a:off x="5292725" y="3860800"/>
            <a:ext cx="1150938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Line 12"/>
          <p:cNvSpPr>
            <a:spLocks noChangeShapeType="1"/>
          </p:cNvSpPr>
          <p:nvPr/>
        </p:nvSpPr>
        <p:spPr bwMode="auto">
          <a:xfrm flipV="1">
            <a:off x="1835150" y="4365625"/>
            <a:ext cx="3529013" cy="165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323850" y="5876925"/>
            <a:ext cx="8712200" cy="865188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2E432D"/>
                </a:solidFill>
              </a:rPr>
              <a:t>            Частая ошибка: организации при вводе данных ошибаются с </a:t>
            </a:r>
          </a:p>
          <a:p>
            <a:pPr algn="ctr"/>
            <a:r>
              <a:rPr lang="ru-RU" sz="1600" b="1">
                <a:solidFill>
                  <a:srgbClr val="2E432D"/>
                </a:solidFill>
              </a:rPr>
              <a:t>                      расстановкой запятых и (или) отражают цену, количество реализации не </a:t>
            </a:r>
          </a:p>
          <a:p>
            <a:pPr algn="ctr"/>
            <a:r>
              <a:rPr lang="ru-RU" sz="1600" b="1">
                <a:solidFill>
                  <a:srgbClr val="2E432D"/>
                </a:solidFill>
              </a:rPr>
              <a:t>за требуемые единицы измерения</a:t>
            </a:r>
          </a:p>
        </p:txBody>
      </p:sp>
      <p:pic>
        <p:nvPicPr>
          <p:cNvPr id="31754" name="Picture 14" descr="iCAB558G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949950"/>
            <a:ext cx="7921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Oval 15"/>
          <p:cNvSpPr>
            <a:spLocks noChangeArrowheads="1"/>
          </p:cNvSpPr>
          <p:nvPr/>
        </p:nvSpPr>
        <p:spPr bwMode="auto">
          <a:xfrm>
            <a:off x="6227763" y="4437063"/>
            <a:ext cx="1081087" cy="5762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Line 17"/>
          <p:cNvSpPr>
            <a:spLocks noChangeShapeType="1"/>
          </p:cNvSpPr>
          <p:nvPr/>
        </p:nvSpPr>
        <p:spPr bwMode="auto">
          <a:xfrm flipH="1" flipV="1">
            <a:off x="6948488" y="5084763"/>
            <a:ext cx="431800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Oval 18"/>
          <p:cNvSpPr>
            <a:spLocks noChangeArrowheads="1"/>
          </p:cNvSpPr>
          <p:nvPr/>
        </p:nvSpPr>
        <p:spPr bwMode="auto">
          <a:xfrm>
            <a:off x="4643438" y="3573463"/>
            <a:ext cx="360362" cy="23034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692275" y="-171450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Обратить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внимание</a:t>
            </a:r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!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87338" y="404813"/>
            <a:ext cx="88566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solidFill>
                  <a:srgbClr val="2E432D"/>
                </a:solidFill>
              </a:rPr>
              <a:t>Объем реализации</a:t>
            </a:r>
            <a:r>
              <a:rPr lang="ru-RU" sz="1600"/>
              <a:t> яиц указывается в тысячах штук, цветов и бутонов цветочных срезанных, цыплят суточных – в штуках, остальная реализованная продукция – в тоннах.</a:t>
            </a:r>
          </a:p>
        </p:txBody>
      </p:sp>
      <p:pic>
        <p:nvPicPr>
          <p:cNvPr id="3277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08050"/>
            <a:ext cx="1277937" cy="150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1979613" y="981075"/>
            <a:ext cx="6840537" cy="1295400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1979613" y="981075"/>
            <a:ext cx="68405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/>
              <a:t>Если на дату представления отчета первичные учетные и иные документы о реализации продукции за отчетный период имеются не в полном объеме, то в отчете за следующий отчетный период </a:t>
            </a:r>
            <a:r>
              <a:rPr lang="ru-RU" sz="1600" b="1">
                <a:solidFill>
                  <a:srgbClr val="990000"/>
                </a:solidFill>
              </a:rPr>
              <a:t>в графе 6 таблицы 1</a:t>
            </a:r>
            <a:r>
              <a:rPr lang="ru-RU" sz="1600"/>
              <a:t> отражается количество реализованной продукции с учетом позже поступивших документов.</a:t>
            </a:r>
          </a:p>
        </p:txBody>
      </p:sp>
      <p:sp>
        <p:nvSpPr>
          <p:cNvPr id="32775" name="Rectangle 13"/>
          <p:cNvSpPr>
            <a:spLocks noChangeArrowheads="1"/>
          </p:cNvSpPr>
          <p:nvPr/>
        </p:nvSpPr>
        <p:spPr bwMode="auto">
          <a:xfrm>
            <a:off x="323850" y="6021388"/>
            <a:ext cx="8712200" cy="720725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2E432D"/>
                </a:solidFill>
              </a:rPr>
              <a:t>                          </a:t>
            </a:r>
            <a:r>
              <a:rPr lang="ru-RU" sz="1600" b="1">
                <a:solidFill>
                  <a:srgbClr val="990000"/>
                </a:solidFill>
              </a:rPr>
              <a:t>6 графа таблицы 1</a:t>
            </a:r>
            <a:r>
              <a:rPr lang="ru-RU" sz="1600" b="1">
                <a:solidFill>
                  <a:srgbClr val="2E432D"/>
                </a:solidFill>
              </a:rPr>
              <a:t> заполняется только в том случаи, если объем </a:t>
            </a:r>
          </a:p>
          <a:p>
            <a:pPr algn="ctr"/>
            <a:r>
              <a:rPr lang="ru-RU" sz="1600" b="1">
                <a:solidFill>
                  <a:srgbClr val="2E432D"/>
                </a:solidFill>
              </a:rPr>
              <a:t> реализации за предыдущий период нужно уточнить</a:t>
            </a:r>
          </a:p>
        </p:txBody>
      </p:sp>
      <p:pic>
        <p:nvPicPr>
          <p:cNvPr id="32776" name="Picture 15" descr="iCAB558G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6092825"/>
            <a:ext cx="9350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276475"/>
            <a:ext cx="80787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Line 14"/>
          <p:cNvSpPr>
            <a:spLocks noChangeShapeType="1"/>
          </p:cNvSpPr>
          <p:nvPr/>
        </p:nvSpPr>
        <p:spPr bwMode="auto">
          <a:xfrm flipV="1">
            <a:off x="6588125" y="5229225"/>
            <a:ext cx="107950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7596188" y="2997200"/>
            <a:ext cx="1403350" cy="30241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539750" y="2420938"/>
            <a:ext cx="936625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692275" y="0"/>
            <a:ext cx="575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Например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8778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8316913" y="3860800"/>
            <a:ext cx="6477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8496300" y="4221163"/>
            <a:ext cx="53975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179388" y="1196975"/>
            <a:ext cx="865187" cy="2873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179388" y="981075"/>
            <a:ext cx="518477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179388" y="1125538"/>
            <a:ext cx="6192837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H="1" flipV="1">
            <a:off x="5148263" y="908050"/>
            <a:ext cx="338455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 flipV="1">
            <a:off x="6300788" y="1052513"/>
            <a:ext cx="2303462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611188" y="5157788"/>
            <a:ext cx="8208962" cy="1296987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2E432D"/>
                </a:solidFill>
              </a:rPr>
              <a:t>            </a:t>
            </a:r>
            <a:r>
              <a:rPr lang="ru-RU" sz="1600">
                <a:solidFill>
                  <a:srgbClr val="2E432D"/>
                </a:solidFill>
              </a:rPr>
              <a:t>Частая ошибка: организации не учитывают позже поступивших </a:t>
            </a:r>
          </a:p>
          <a:p>
            <a:pPr algn="ctr"/>
            <a:r>
              <a:rPr lang="ru-RU" sz="1600">
                <a:solidFill>
                  <a:srgbClr val="2E432D"/>
                </a:solidFill>
              </a:rPr>
              <a:t>накладных и не уточняют цену и (или) количество реализации</a:t>
            </a:r>
          </a:p>
          <a:p>
            <a:pPr algn="ctr"/>
            <a:r>
              <a:rPr lang="ru-RU" sz="1600">
                <a:solidFill>
                  <a:srgbClr val="2E432D"/>
                </a:solidFill>
              </a:rPr>
              <a:t>за предыдущий период; организации не прописывают </a:t>
            </a:r>
          </a:p>
          <a:p>
            <a:pPr algn="ctr"/>
            <a:r>
              <a:rPr lang="ru-RU" sz="1600">
                <a:solidFill>
                  <a:srgbClr val="2E432D"/>
                </a:solidFill>
              </a:rPr>
              <a:t>в поле «Комментарии» уточнение цены и (или) количества реализации.</a:t>
            </a:r>
          </a:p>
        </p:txBody>
      </p:sp>
      <p:pic>
        <p:nvPicPr>
          <p:cNvPr id="33804" name="Picture 15" descr="iCAB558G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229225"/>
            <a:ext cx="8651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"/>
          <p:cNvSpPr>
            <a:spLocks noChangeArrowheads="1"/>
          </p:cNvSpPr>
          <p:nvPr/>
        </p:nvSpPr>
        <p:spPr bwMode="auto">
          <a:xfrm>
            <a:off x="2051050" y="5084763"/>
            <a:ext cx="6985000" cy="143986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818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5032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90000"/>
                </a:solidFill>
              </a:rPr>
              <a:t>Заполнение отчета</a:t>
            </a:r>
          </a:p>
        </p:txBody>
      </p:sp>
      <p:sp>
        <p:nvSpPr>
          <p:cNvPr id="34820" name="Заголовок 1"/>
          <p:cNvSpPr>
            <a:spLocks/>
          </p:cNvSpPr>
          <p:nvPr/>
        </p:nvSpPr>
        <p:spPr bwMode="auto">
          <a:xfrm>
            <a:off x="1979613" y="5084763"/>
            <a:ext cx="71643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2E432D"/>
                </a:solidFill>
                <a:cs typeface="Times New Roman" pitchFamily="18" charset="0"/>
              </a:rPr>
              <a:t>Частая ошибка: неправильное отражение отгрузки товара-представителя по каналам реализации, цены товара-представителя, в зависимости от канала реализации, значительно различаются.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2339975" y="549275"/>
            <a:ext cx="4679950" cy="4318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107950" y="958066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>
              <a:tabLst>
                <a:tab pos="228600" algn="l"/>
              </a:tabLst>
            </a:pPr>
            <a:endParaRPr lang="ru-RU" sz="2000" dirty="0">
              <a:solidFill>
                <a:schemeClr val="tx2"/>
              </a:solidFill>
            </a:endParaRPr>
          </a:p>
          <a:p>
            <a:pPr indent="450850" algn="ctr">
              <a:tabLst>
                <a:tab pos="228600" algn="l"/>
              </a:tabLst>
            </a:pPr>
            <a:r>
              <a:rPr lang="ru-RU" sz="2000" dirty="0">
                <a:solidFill>
                  <a:schemeClr val="tx2"/>
                </a:solidFill>
              </a:rPr>
              <a:t>Для заполнения </a:t>
            </a:r>
            <a:r>
              <a:rPr lang="ru-RU" sz="2000" b="1" i="1" dirty="0">
                <a:solidFill>
                  <a:srgbClr val="990000"/>
                </a:solidFill>
              </a:rPr>
              <a:t>графы 1 таблицы 1 и графы 2 таблицы 2</a:t>
            </a:r>
            <a:r>
              <a:rPr lang="ru-RU" sz="2000" dirty="0">
                <a:solidFill>
                  <a:schemeClr val="tx2"/>
                </a:solidFill>
              </a:rPr>
              <a:t> используются следующие коды каналов реализации:</a:t>
            </a:r>
          </a:p>
          <a:p>
            <a:pPr indent="450850">
              <a:tabLst>
                <a:tab pos="228600" algn="l"/>
              </a:tabLst>
            </a:pPr>
            <a:r>
              <a:rPr lang="ru-RU" sz="2000" b="1" dirty="0">
                <a:solidFill>
                  <a:srgbClr val="FF0000"/>
                </a:solidFill>
              </a:rPr>
              <a:t>1 канал</a:t>
            </a:r>
            <a:r>
              <a:rPr lang="ru-RU" sz="3200" b="1" dirty="0"/>
              <a:t> </a:t>
            </a:r>
            <a:r>
              <a:rPr lang="ru-RU" sz="1600" b="1" dirty="0"/>
              <a:t>–</a:t>
            </a:r>
            <a:r>
              <a:rPr lang="ru-RU" sz="1600" dirty="0"/>
              <a:t> заготовительным и перерабатывающим организациям, осуществляющим закупки и реализацию продукции для государственных нужд (согласно перечню </a:t>
            </a:r>
            <a:r>
              <a:rPr lang="ru-RU" sz="1600" dirty="0" smtClean="0"/>
              <a:t>ежегодно </a:t>
            </a:r>
            <a:r>
              <a:rPr lang="ru-RU" sz="1600" dirty="0"/>
              <a:t>утверждаемому Советом Министров Республики Беларусь); </a:t>
            </a:r>
          </a:p>
          <a:p>
            <a:pPr indent="450850">
              <a:tabLst>
                <a:tab pos="22860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2 </a:t>
            </a:r>
            <a:r>
              <a:rPr lang="ru-RU" sz="2000" b="1" dirty="0">
                <a:solidFill>
                  <a:srgbClr val="FF0000"/>
                </a:solidFill>
              </a:rPr>
              <a:t>канал</a:t>
            </a:r>
            <a:r>
              <a:rPr lang="ru-RU" dirty="0"/>
              <a:t> </a:t>
            </a:r>
            <a:r>
              <a:rPr lang="ru-RU" sz="2000" b="1" dirty="0"/>
              <a:t>–</a:t>
            </a:r>
            <a:r>
              <a:rPr lang="ru-RU" dirty="0"/>
              <a:t> </a:t>
            </a:r>
            <a:r>
              <a:rPr lang="ru-RU" sz="1600" dirty="0"/>
              <a:t>на рынках, через собственную торговую сеть (магазины, палатки</a:t>
            </a:r>
            <a:r>
              <a:rPr lang="ru-RU" sz="1600" dirty="0" smtClean="0"/>
              <a:t>);</a:t>
            </a:r>
          </a:p>
          <a:p>
            <a:pPr indent="450850">
              <a:tabLst>
                <a:tab pos="22860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3 </a:t>
            </a:r>
            <a:r>
              <a:rPr lang="ru-RU" sz="2000" b="1" dirty="0">
                <a:solidFill>
                  <a:srgbClr val="FF0000"/>
                </a:solidFill>
              </a:rPr>
              <a:t>канал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1600" b="1" dirty="0"/>
              <a:t>–</a:t>
            </a:r>
            <a:r>
              <a:rPr lang="ru-RU" sz="1600" dirty="0"/>
              <a:t> организациям, занимающимся переработкой,</a:t>
            </a:r>
            <a:r>
              <a:rPr lang="be-BY" sz="1600" dirty="0"/>
              <a:t> в том числе </a:t>
            </a:r>
            <a:r>
              <a:rPr lang="be-BY" sz="1600" dirty="0" smtClean="0"/>
              <a:t>собственным подсобным производствам;</a:t>
            </a:r>
          </a:p>
          <a:p>
            <a:pPr indent="450850">
              <a:tabLst>
                <a:tab pos="22860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4 </a:t>
            </a:r>
            <a:r>
              <a:rPr lang="ru-RU" sz="2000" b="1" dirty="0">
                <a:solidFill>
                  <a:srgbClr val="FF0000"/>
                </a:solidFill>
              </a:rPr>
              <a:t>канал</a:t>
            </a:r>
            <a:r>
              <a:rPr lang="ru-RU" dirty="0"/>
              <a:t> </a:t>
            </a:r>
            <a:r>
              <a:rPr lang="ru-RU" sz="1600" dirty="0"/>
              <a:t>– населению вне торговых объектов;</a:t>
            </a:r>
          </a:p>
          <a:p>
            <a:pPr indent="450850">
              <a:tabLst>
                <a:tab pos="228600" algn="l"/>
              </a:tabLst>
            </a:pPr>
            <a:r>
              <a:rPr lang="ru-RU" sz="2000" b="1" dirty="0">
                <a:solidFill>
                  <a:srgbClr val="FF0000"/>
                </a:solidFill>
              </a:rPr>
              <a:t>5 канал</a:t>
            </a:r>
            <a:r>
              <a:rPr lang="ru-RU" dirty="0"/>
              <a:t> </a:t>
            </a:r>
            <a:r>
              <a:rPr lang="ru-RU" sz="1600" dirty="0"/>
              <a:t>– в розничную (торговую) сеть, кроме собственной;</a:t>
            </a:r>
          </a:p>
          <a:p>
            <a:pPr indent="450850">
              <a:tabLst>
                <a:tab pos="228600" algn="l"/>
              </a:tabLst>
            </a:pPr>
            <a:r>
              <a:rPr lang="ru-RU" sz="2000" b="1" dirty="0">
                <a:solidFill>
                  <a:srgbClr val="FF0000"/>
                </a:solidFill>
              </a:rPr>
              <a:t>6 канал</a:t>
            </a:r>
            <a:r>
              <a:rPr lang="ru-RU" dirty="0"/>
              <a:t> </a:t>
            </a:r>
            <a:r>
              <a:rPr lang="ru-RU" sz="1600" dirty="0"/>
              <a:t>– иное.</a:t>
            </a:r>
          </a:p>
        </p:txBody>
      </p:sp>
      <p:pic>
        <p:nvPicPr>
          <p:cNvPr id="34823" name="Picture 9" descr="MM9002347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789363"/>
            <a:ext cx="1655763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0" descr="iCAB558G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157788"/>
            <a:ext cx="15859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Заголовок 1"/>
          <p:cNvSpPr>
            <a:spLocks/>
          </p:cNvSpPr>
          <p:nvPr/>
        </p:nvSpPr>
        <p:spPr bwMode="auto">
          <a:xfrm>
            <a:off x="827088" y="476250"/>
            <a:ext cx="7848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2E432D"/>
                </a:solidFill>
                <a:latin typeface="Times New Roman" pitchFamily="18" charset="0"/>
                <a:cs typeface="Times New Roman" pitchFamily="18" charset="0"/>
              </a:rPr>
              <a:t>Каналы реализации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ChangeArrowheads="1"/>
          </p:cNvSpPr>
          <p:nvPr/>
        </p:nvSpPr>
        <p:spPr bwMode="auto">
          <a:xfrm>
            <a:off x="250825" y="1557338"/>
            <a:ext cx="8642350" cy="1584325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r="29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692275" y="0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Обратить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внимание!</a:t>
            </a:r>
          </a:p>
        </p:txBody>
      </p:sp>
      <p:sp>
        <p:nvSpPr>
          <p:cNvPr id="35844" name="Заголовок 2"/>
          <p:cNvSpPr txBox="1">
            <a:spLocks/>
          </p:cNvSpPr>
          <p:nvPr/>
        </p:nvSpPr>
        <p:spPr bwMode="auto">
          <a:xfrm>
            <a:off x="1476375" y="765175"/>
            <a:ext cx="6265863" cy="576263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lIns="72553" tIns="36276" rIns="72553" bIns="36276" anchor="ctr"/>
          <a:lstStyle/>
          <a:p>
            <a:pPr algn="ctr" defTabSz="725488"/>
            <a:r>
              <a:rPr lang="ru-RU" sz="2600" b="1">
                <a:solidFill>
                  <a:srgbClr val="2E432D"/>
                </a:solidFill>
                <a:latin typeface="Times New Roman" pitchFamily="18" charset="0"/>
                <a:cs typeface="Times New Roman" pitchFamily="18" charset="0"/>
              </a:rPr>
              <a:t>КАНАЛЫ РЕАЛИЗАЦИИ</a:t>
            </a:r>
          </a:p>
        </p:txBody>
      </p:sp>
      <p:pic>
        <p:nvPicPr>
          <p:cNvPr id="35845" name="Picture 8" descr="iCAB558G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1257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179388" y="1412875"/>
            <a:ext cx="8785225" cy="1584325"/>
          </a:xfrm>
          <a:prstGeom prst="rect">
            <a:avLst/>
          </a:prstGeom>
          <a:solidFill>
            <a:schemeClr val="bg2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323850" y="1412875"/>
            <a:ext cx="85693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solidFill>
                  <a:srgbClr val="2E432D"/>
                </a:solidFill>
              </a:rPr>
              <a:t>Если респондент реализует товар-представитель по нескольким каналам реализации, и цены товара-представителя, в зависимости от канала реализации, значительно различаются, при этом ни один из каналов реализации не преобладает в общем объеме реализации, то следует отражать данные о средних ценах товара-представителя по наиболее представительным каналам реализации с указанием в графе 1 таблицы 1 кодов канала реализации. </a:t>
            </a:r>
          </a:p>
        </p:txBody>
      </p:sp>
      <p:pic>
        <p:nvPicPr>
          <p:cNvPr id="358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068638"/>
            <a:ext cx="885666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Oval 13"/>
          <p:cNvSpPr>
            <a:spLocks noChangeArrowheads="1"/>
          </p:cNvSpPr>
          <p:nvPr/>
        </p:nvSpPr>
        <p:spPr bwMode="auto">
          <a:xfrm>
            <a:off x="5148263" y="4508500"/>
            <a:ext cx="719137" cy="21605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Oval 14"/>
          <p:cNvSpPr>
            <a:spLocks noChangeArrowheads="1"/>
          </p:cNvSpPr>
          <p:nvPr/>
        </p:nvSpPr>
        <p:spPr bwMode="auto">
          <a:xfrm>
            <a:off x="611188" y="4437063"/>
            <a:ext cx="936625" cy="22764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 flipV="1">
            <a:off x="1331913" y="4221163"/>
            <a:ext cx="1008062" cy="360362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 flipH="1" flipV="1">
            <a:off x="4716463" y="4221163"/>
            <a:ext cx="647700" cy="360362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3" name="Oval 17"/>
          <p:cNvSpPr>
            <a:spLocks noChangeArrowheads="1"/>
          </p:cNvSpPr>
          <p:nvPr/>
        </p:nvSpPr>
        <p:spPr bwMode="auto">
          <a:xfrm>
            <a:off x="1908175" y="3284538"/>
            <a:ext cx="3455988" cy="10795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В графе 1 табл.1</a:t>
            </a:r>
            <a:r>
              <a:rPr lang="ru-RU" sz="1400"/>
              <a:t> должны быть</a:t>
            </a:r>
          </a:p>
          <a:p>
            <a:pPr algn="ctr"/>
            <a:r>
              <a:rPr lang="ru-RU" sz="1400"/>
              <a:t> введены каналы реализации такие же </a:t>
            </a:r>
          </a:p>
          <a:p>
            <a:pPr algn="ctr"/>
            <a:r>
              <a:rPr lang="ru-RU" sz="1400"/>
              <a:t>как в </a:t>
            </a:r>
            <a:r>
              <a:rPr lang="ru-RU" sz="1400" b="1"/>
              <a:t>графе А табл.1</a:t>
            </a:r>
            <a:r>
              <a:rPr lang="ru-RU" sz="1400"/>
              <a:t> </a:t>
            </a:r>
          </a:p>
        </p:txBody>
      </p:sp>
      <p:sp>
        <p:nvSpPr>
          <p:cNvPr id="35854" name="Line 22"/>
          <p:cNvSpPr>
            <a:spLocks noChangeShapeType="1"/>
          </p:cNvSpPr>
          <p:nvPr/>
        </p:nvSpPr>
        <p:spPr bwMode="auto">
          <a:xfrm>
            <a:off x="2339975" y="4365625"/>
            <a:ext cx="28733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5" name="Line 23"/>
          <p:cNvSpPr>
            <a:spLocks noChangeShapeType="1"/>
          </p:cNvSpPr>
          <p:nvPr/>
        </p:nvSpPr>
        <p:spPr bwMode="auto">
          <a:xfrm>
            <a:off x="5219700" y="4365625"/>
            <a:ext cx="28733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6" name="Line 24"/>
          <p:cNvSpPr>
            <a:spLocks noChangeShapeType="1"/>
          </p:cNvSpPr>
          <p:nvPr/>
        </p:nvSpPr>
        <p:spPr bwMode="auto">
          <a:xfrm flipV="1">
            <a:off x="5219700" y="3500438"/>
            <a:ext cx="576263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7" name="Oval 25"/>
          <p:cNvSpPr>
            <a:spLocks noChangeArrowheads="1"/>
          </p:cNvSpPr>
          <p:nvPr/>
        </p:nvSpPr>
        <p:spPr bwMode="auto">
          <a:xfrm>
            <a:off x="5867400" y="2997200"/>
            <a:ext cx="3276600" cy="10795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           </a:t>
            </a:r>
            <a:r>
              <a:rPr lang="ru-RU" sz="1400" b="1">
                <a:solidFill>
                  <a:srgbClr val="FF0000"/>
                </a:solidFill>
              </a:rPr>
              <a:t>Но!!!!</a:t>
            </a:r>
            <a:r>
              <a:rPr lang="ru-RU" sz="1400"/>
              <a:t> Проверить правильность </a:t>
            </a:r>
          </a:p>
          <a:p>
            <a:pPr algn="ctr"/>
            <a:r>
              <a:rPr lang="ru-RU" sz="1400"/>
              <a:t>         ввода локального кода товара</a:t>
            </a:r>
            <a:r>
              <a:rPr lang="ru-RU"/>
              <a:t> </a:t>
            </a:r>
          </a:p>
        </p:txBody>
      </p:sp>
      <p:pic>
        <p:nvPicPr>
          <p:cNvPr id="35858" name="Picture 26" descr="iCAB558G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357563"/>
            <a:ext cx="3603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Line 29"/>
          <p:cNvSpPr>
            <a:spLocks noChangeShapeType="1"/>
          </p:cNvSpPr>
          <p:nvPr/>
        </p:nvSpPr>
        <p:spPr bwMode="auto">
          <a:xfrm flipH="1">
            <a:off x="4572000" y="3789363"/>
            <a:ext cx="352901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60" name="Oval 30"/>
          <p:cNvSpPr>
            <a:spLocks noChangeArrowheads="1"/>
          </p:cNvSpPr>
          <p:nvPr/>
        </p:nvSpPr>
        <p:spPr bwMode="auto">
          <a:xfrm>
            <a:off x="3708400" y="4508500"/>
            <a:ext cx="935038" cy="21605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1547813" y="0"/>
            <a:ext cx="6119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В отчете не отражаются</a:t>
            </a:r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050" y="708025"/>
            <a:ext cx="5041900" cy="36036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данные о племенном скоте;</a:t>
            </a:r>
          </a:p>
        </p:txBody>
      </p:sp>
      <p:pic>
        <p:nvPicPr>
          <p:cNvPr id="36868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913" y="34637"/>
            <a:ext cx="1081088" cy="1141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7900" y="1132281"/>
            <a:ext cx="8351838" cy="9366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</a:rPr>
              <a:t>данные о сельскохозяйственной продукции, </a:t>
            </a:r>
            <a:r>
              <a:rPr lang="be-BY" sz="2200" dirty="0">
                <a:solidFill>
                  <a:schemeClr val="tx1"/>
                </a:solidFill>
              </a:rPr>
              <a:t>закупленной у населения для последующей его сдачи перерабатывающим организациям;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130" y="2132856"/>
            <a:ext cx="8785225" cy="100806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данные о сельскохозяйственной продукции, используемой как средство производства внутри хозяйства</a:t>
            </a:r>
          </a:p>
          <a:p>
            <a:pPr algn="ctr">
              <a:defRPr/>
            </a:pPr>
            <a:r>
              <a:rPr lang="ru-RU" sz="2200" dirty="0"/>
              <a:t> (например, молоко для кормления телят);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550" y="3284538"/>
            <a:ext cx="7416800" cy="57626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</a:rPr>
              <a:t>данные о сельскохозяйственной продукции, переработанной из давальческого сырья;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4005064"/>
            <a:ext cx="8713788" cy="9366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данные о ценах на сельскохозяйственную продукцию, выданную работникам в счет заработной платы, проданную работникам по льготной цене;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388" y="4981825"/>
            <a:ext cx="8785225" cy="6477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</a:rPr>
              <a:t>данные о ценах на сельскохозяйственную продукцию ненадлежащего качества (например, больной скот, некондиционные фрукты и овощи).</a:t>
            </a:r>
          </a:p>
        </p:txBody>
      </p:sp>
      <p:pic>
        <p:nvPicPr>
          <p:cNvPr id="36876" name="Picture 10" descr="iCAB558G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5775" y="98930"/>
            <a:ext cx="12239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250825" y="5733256"/>
            <a:ext cx="8713788" cy="10081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ru-RU" sz="2200" b="1" dirty="0" smtClean="0">
                <a:solidFill>
                  <a:srgbClr val="FF0000"/>
                </a:solidFill>
              </a:rPr>
              <a:t>Данные </a:t>
            </a:r>
            <a:r>
              <a:rPr lang="ru-RU" sz="2200" b="1" dirty="0">
                <a:solidFill>
                  <a:srgbClr val="FF0000"/>
                </a:solidFill>
              </a:rPr>
              <a:t>о </a:t>
            </a:r>
            <a:r>
              <a:rPr lang="ru-RU" sz="2200" b="1" dirty="0" smtClean="0">
                <a:solidFill>
                  <a:srgbClr val="FF0000"/>
                </a:solidFill>
              </a:rPr>
              <a:t>продукции, поставленной другим      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 организациям в качестве оплаты за поставленную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               продукцию (</a:t>
            </a:r>
            <a:r>
              <a:rPr lang="ru-RU" sz="2200" b="1" dirty="0">
                <a:solidFill>
                  <a:srgbClr val="FF0000"/>
                </a:solidFill>
              </a:rPr>
              <a:t>о</a:t>
            </a:r>
            <a:r>
              <a:rPr lang="ru-RU" sz="2200" b="1" dirty="0" smtClean="0">
                <a:solidFill>
                  <a:srgbClr val="FF0000"/>
                </a:solidFill>
              </a:rPr>
              <a:t>казанные услуги), отражаются в отчете!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15" name="Picture 10" descr="iCAB558G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362" y="5784463"/>
            <a:ext cx="1082376" cy="8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 l="29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105" descr="j0149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90177"/>
            <a:ext cx="2120123" cy="13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29111" y="-152995"/>
            <a:ext cx="5761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rebuchet MS" pitchFamily="34" charset="0"/>
              </a:rPr>
              <a:t>Обратить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rebuchet MS" pitchFamily="34" charset="0"/>
              </a:rPr>
              <a:t>внимание!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823" y="548680"/>
            <a:ext cx="6007614" cy="65617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9529" y="548680"/>
            <a:ext cx="5905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реализованного скота и птицы 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отражается в живом весе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37895" name="Picture 4" descr="9059503-fresh-raw-me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298024"/>
            <a:ext cx="1584176" cy="112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2627784" y="1554348"/>
            <a:ext cx="6336829" cy="72754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57467" y="1576698"/>
            <a:ext cx="5903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Цены на скот и птицу,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должны включать затраты на переработку данной продукции.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388" y="4173974"/>
            <a:ext cx="6192837" cy="25654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0825" y="4154051"/>
            <a:ext cx="60499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tabLst>
                <a:tab pos="457200" algn="l"/>
              </a:tabLst>
              <a:defRPr/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Птицефабрики отражают данные о </a:t>
            </a:r>
            <a:r>
              <a:rPr lang="be-BY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урах яичных пород по завершении продуктивного периода, птице мясных и мясо-яичных пород, молодняке птицы, переданных на убой</a:t>
            </a:r>
            <a:r>
              <a:rPr lang="be-BY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в собственные подсобные производства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be-BY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стоимостном выражении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по себестоимости живого веса. </a:t>
            </a:r>
            <a:r>
              <a:rPr lang="be-BY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Код канала реализации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be-BY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3.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850" algn="just">
              <a:tabLst>
                <a:tab pos="457200" algn="l"/>
              </a:tabLst>
              <a:defRPr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Данные 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 птице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указанные по другим каналам реализации, отражаются по отпускным ценам.</a:t>
            </a:r>
          </a:p>
        </p:txBody>
      </p:sp>
      <p:pic>
        <p:nvPicPr>
          <p:cNvPr id="37900" name="Picture 6" descr="ЛВС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365625"/>
            <a:ext cx="25209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62040" y="2540929"/>
            <a:ext cx="5634158" cy="146413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just"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Данные о свиньях,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переданных в собственные подсобные производства, отражаются в стоимостном выражении по себестоимости живого веса. Код канала реализации – 3.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692275" y="-99392"/>
            <a:ext cx="5759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rebuchet MS" pitchFamily="34" charset="0"/>
              </a:rPr>
              <a:t>Обратить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rebuchet MS" pitchFamily="34" charset="0"/>
              </a:rPr>
              <a:t>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990" y="476672"/>
            <a:ext cx="8424979" cy="42465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555734" y="476672"/>
            <a:ext cx="75247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В графе 5 таблицы 1 </a:t>
            </a:r>
            <a:r>
              <a:rPr lang="ru-RU" dirty="0">
                <a:ea typeface="Times New Roman" pitchFamily="18" charset="0"/>
                <a:cs typeface="Arial" charset="0"/>
              </a:rPr>
              <a:t>указывается </a:t>
            </a:r>
            <a:r>
              <a:rPr lang="ru-RU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код причины</a:t>
            </a:r>
            <a:r>
              <a:rPr lang="ru-RU" dirty="0">
                <a:ea typeface="Times New Roman" pitchFamily="18" charset="0"/>
                <a:cs typeface="Arial" charset="0"/>
              </a:rPr>
              <a:t>, оказавшей влияние на изменение цены в отчетном периоде, где: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1</a:t>
            </a:r>
            <a:r>
              <a:rPr lang="ru-RU" dirty="0">
                <a:ea typeface="Times New Roman" pitchFamily="18" charset="0"/>
                <a:cs typeface="Arial" charset="0"/>
              </a:rPr>
              <a:t> – изменение закупочной цены;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2</a:t>
            </a:r>
            <a:r>
              <a:rPr lang="ru-RU" dirty="0">
                <a:ea typeface="Times New Roman" pitchFamily="18" charset="0"/>
                <a:cs typeface="Arial" charset="0"/>
              </a:rPr>
              <a:t> – изменение себестоимости;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3</a:t>
            </a:r>
            <a:r>
              <a:rPr lang="ru-RU" dirty="0">
                <a:ea typeface="Times New Roman" pitchFamily="18" charset="0"/>
                <a:cs typeface="Arial" charset="0"/>
              </a:rPr>
              <a:t> – перевод из убойного веса в живой;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4 </a:t>
            </a:r>
            <a:r>
              <a:rPr lang="ru-RU" dirty="0">
                <a:ea typeface="Times New Roman" pitchFamily="18" charset="0"/>
                <a:cs typeface="Arial" charset="0"/>
              </a:rPr>
              <a:t>– сезонная надбавка (скидка);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5</a:t>
            </a:r>
            <a:r>
              <a:rPr lang="ru-RU" dirty="0">
                <a:ea typeface="Times New Roman" pitchFamily="18" charset="0"/>
                <a:cs typeface="Arial" charset="0"/>
              </a:rPr>
              <a:t> – надбавка (скидка) за ранние (поздние) сроки сдачи;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6</a:t>
            </a:r>
            <a:r>
              <a:rPr lang="ru-RU" dirty="0">
                <a:ea typeface="Times New Roman" pitchFamily="18" charset="0"/>
                <a:cs typeface="Arial" charset="0"/>
              </a:rPr>
              <a:t> – надбавка (скидка) за качество;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7</a:t>
            </a:r>
            <a:r>
              <a:rPr lang="ru-RU" dirty="0">
                <a:ea typeface="Times New Roman" pitchFamily="18" charset="0"/>
                <a:cs typeface="Arial" charset="0"/>
              </a:rPr>
              <a:t> – конъюнктура рынка;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8</a:t>
            </a:r>
            <a:r>
              <a:rPr lang="ru-RU" dirty="0">
                <a:ea typeface="Times New Roman" pitchFamily="18" charset="0"/>
                <a:cs typeface="Arial" charset="0"/>
              </a:rPr>
              <a:t> – договорная цена;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9</a:t>
            </a:r>
            <a:r>
              <a:rPr lang="ru-RU" dirty="0">
                <a:ea typeface="Times New Roman" pitchFamily="18" charset="0"/>
                <a:cs typeface="Arial" charset="0"/>
              </a:rPr>
              <a:t> – другой покупатель;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10</a:t>
            </a:r>
            <a:r>
              <a:rPr lang="ru-RU" dirty="0">
                <a:ea typeface="Times New Roman" pitchFamily="18" charset="0"/>
                <a:cs typeface="Arial" charset="0"/>
              </a:rPr>
              <a:t> – решение организации;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11</a:t>
            </a:r>
            <a:r>
              <a:rPr lang="ru-RU" dirty="0">
                <a:ea typeface="Times New Roman" pitchFamily="18" charset="0"/>
                <a:cs typeface="Arial" charset="0"/>
              </a:rPr>
              <a:t> – нормативные правовые акты государственных органов;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12</a:t>
            </a:r>
            <a:r>
              <a:rPr lang="ru-RU" dirty="0">
                <a:ea typeface="Times New Roman" pitchFamily="18" charset="0"/>
                <a:cs typeface="Arial" charset="0"/>
              </a:rPr>
              <a:t> – другие причины;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b="1" dirty="0">
                <a:ea typeface="Times New Roman" pitchFamily="18" charset="0"/>
                <a:cs typeface="Arial" charset="0"/>
              </a:rPr>
              <a:t>13</a:t>
            </a:r>
            <a:r>
              <a:rPr lang="ru-RU" dirty="0">
                <a:ea typeface="Times New Roman" pitchFamily="18" charset="0"/>
                <a:cs typeface="Arial" charset="0"/>
              </a:rPr>
              <a:t> – замена товара-представителя, канала реализации.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2646" y="4797153"/>
            <a:ext cx="8471324" cy="9264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1739880" y="4892621"/>
            <a:ext cx="7129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tabLst>
                <a:tab pos="539750" algn="l"/>
              </a:tabLst>
            </a:pPr>
            <a:r>
              <a:rPr lang="ru-RU" sz="1500" b="1" dirty="0">
                <a:ea typeface="Times New Roman" pitchFamily="18" charset="0"/>
                <a:cs typeface="Arial" charset="0"/>
              </a:rPr>
              <a:t>Если изменение цены произошло по нескольким причинам, </a:t>
            </a:r>
            <a:r>
              <a:rPr lang="ru-RU" sz="1600" dirty="0">
                <a:ea typeface="Times New Roman" pitchFamily="18" charset="0"/>
                <a:cs typeface="Arial" charset="0"/>
              </a:rPr>
              <a:t>то </a:t>
            </a:r>
            <a:r>
              <a:rPr lang="ru-RU" sz="1600" dirty="0" smtClean="0">
                <a:ea typeface="Times New Roman" pitchFamily="18" charset="0"/>
                <a:cs typeface="Arial" charset="0"/>
              </a:rPr>
              <a:t>организация имеет возможность прокомментировать дополнительные причины изменения </a:t>
            </a:r>
            <a:r>
              <a:rPr lang="ru-RU" sz="1600" dirty="0">
                <a:ea typeface="Times New Roman" pitchFamily="18" charset="0"/>
                <a:cs typeface="Arial" charset="0"/>
              </a:rPr>
              <a:t>цены товара-представителя </a:t>
            </a:r>
            <a:r>
              <a:rPr lang="ru-RU" sz="1500" b="1" dirty="0" smtClean="0">
                <a:ea typeface="Times New Roman" pitchFamily="18" charset="0"/>
                <a:cs typeface="Arial" charset="0"/>
              </a:rPr>
              <a:t>в </a:t>
            </a:r>
            <a:r>
              <a:rPr lang="ru-RU" sz="1500" b="1" dirty="0">
                <a:ea typeface="Times New Roman" pitchFamily="18" charset="0"/>
                <a:cs typeface="Arial" charset="0"/>
              </a:rPr>
              <a:t>поле «Комментарии».</a:t>
            </a:r>
          </a:p>
        </p:txBody>
      </p:sp>
      <p:pic>
        <p:nvPicPr>
          <p:cNvPr id="3891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397" y="4834364"/>
            <a:ext cx="867266" cy="852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2645" y="5829086"/>
            <a:ext cx="8471324" cy="9264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980" y="5860454"/>
            <a:ext cx="867266" cy="852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83347" y="5798615"/>
            <a:ext cx="71294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tabLst>
                <a:tab pos="539750" algn="l"/>
              </a:tabLst>
            </a:pPr>
            <a:r>
              <a:rPr lang="ru-RU" sz="1500" b="1" dirty="0"/>
              <a:t>В случае изменения средней цены товара-представителя (крупный рогатый скот, свиньи) </a:t>
            </a:r>
            <a:r>
              <a:rPr lang="ru-RU" sz="1500" dirty="0"/>
              <a:t>по </a:t>
            </a:r>
            <a:r>
              <a:rPr lang="ru-RU" sz="1600" dirty="0"/>
              <a:t>причине различия в упитанности (категории мяса) следует указывать код причины 6.</a:t>
            </a:r>
          </a:p>
          <a:p>
            <a:pPr indent="450850" algn="just">
              <a:tabLst>
                <a:tab pos="539750" algn="l"/>
              </a:tabLst>
            </a:pPr>
            <a:endParaRPr lang="ru-RU" sz="1500" b="1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395288" y="928773"/>
            <a:ext cx="8748712" cy="151216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Утверждена постановлением Национального статистического комитета Республики Беларусь </a:t>
            </a:r>
          </a:p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30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августа 2019 г. №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83</a:t>
            </a: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07504" y="1988840"/>
            <a:ext cx="8785671" cy="4680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5363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-36352" y="1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Заголовок 2"/>
          <p:cNvSpPr>
            <a:spLocks noGrp="1"/>
          </p:cNvSpPr>
          <p:nvPr>
            <p:ph type="title"/>
          </p:nvPr>
        </p:nvSpPr>
        <p:spPr>
          <a:xfrm>
            <a:off x="590872" y="157239"/>
            <a:ext cx="8229600" cy="75148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Форма 12-цены (сх)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2856"/>
            <a:ext cx="8569647" cy="453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692275" y="0"/>
            <a:ext cx="575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Например</a:t>
            </a:r>
          </a:p>
        </p:txBody>
      </p:sp>
      <p:pic>
        <p:nvPicPr>
          <p:cNvPr id="3993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2264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Oval 13"/>
          <p:cNvSpPr>
            <a:spLocks noChangeArrowheads="1"/>
          </p:cNvSpPr>
          <p:nvPr/>
        </p:nvSpPr>
        <p:spPr bwMode="auto">
          <a:xfrm>
            <a:off x="7308850" y="4581525"/>
            <a:ext cx="720725" cy="3603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Oval 14"/>
          <p:cNvSpPr>
            <a:spLocks noChangeArrowheads="1"/>
          </p:cNvSpPr>
          <p:nvPr/>
        </p:nvSpPr>
        <p:spPr bwMode="auto">
          <a:xfrm>
            <a:off x="7380288" y="2997200"/>
            <a:ext cx="649287" cy="3603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Line 15"/>
          <p:cNvSpPr>
            <a:spLocks noChangeShapeType="1"/>
          </p:cNvSpPr>
          <p:nvPr/>
        </p:nvSpPr>
        <p:spPr bwMode="auto">
          <a:xfrm flipH="1">
            <a:off x="2771775" y="3213100"/>
            <a:ext cx="4608513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3" name="Rectangle 13"/>
          <p:cNvSpPr>
            <a:spLocks noChangeArrowheads="1"/>
          </p:cNvSpPr>
          <p:nvPr/>
        </p:nvSpPr>
        <p:spPr bwMode="auto">
          <a:xfrm>
            <a:off x="179388" y="5084763"/>
            <a:ext cx="5834062" cy="503237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2E432D"/>
                </a:solidFill>
              </a:rPr>
              <a:t>Если в отчете цена не меняется, то в графе 5 табл.1 </a:t>
            </a:r>
          </a:p>
          <a:p>
            <a:pPr algn="ctr"/>
            <a:r>
              <a:rPr lang="ru-RU" sz="1600" b="1">
                <a:solidFill>
                  <a:srgbClr val="2E432D"/>
                </a:solidFill>
              </a:rPr>
              <a:t>ставится код причины изменения цены - 0</a:t>
            </a:r>
          </a:p>
        </p:txBody>
      </p:sp>
      <p:sp>
        <p:nvSpPr>
          <p:cNvPr id="39944" name="Line 18"/>
          <p:cNvSpPr>
            <a:spLocks noChangeShapeType="1"/>
          </p:cNvSpPr>
          <p:nvPr/>
        </p:nvSpPr>
        <p:spPr bwMode="auto">
          <a:xfrm flipH="1">
            <a:off x="6732588" y="4941888"/>
            <a:ext cx="8636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5" name="Rectangle 13"/>
          <p:cNvSpPr>
            <a:spLocks noChangeArrowheads="1"/>
          </p:cNvSpPr>
          <p:nvPr/>
        </p:nvSpPr>
        <p:spPr bwMode="auto">
          <a:xfrm>
            <a:off x="3348038" y="5734050"/>
            <a:ext cx="5651500" cy="863600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2E432D"/>
                </a:solidFill>
              </a:rPr>
              <a:t>Если в отчете наблюдается рост или снижение цены, </a:t>
            </a:r>
          </a:p>
          <a:p>
            <a:pPr algn="ctr"/>
            <a:r>
              <a:rPr lang="ru-RU" sz="1600" b="1">
                <a:solidFill>
                  <a:srgbClr val="2E432D"/>
                </a:solidFill>
              </a:rPr>
              <a:t>тогда в графе 5 табл.1 ставится код причины </a:t>
            </a:r>
          </a:p>
          <a:p>
            <a:pPr algn="ctr"/>
            <a:r>
              <a:rPr lang="ru-RU" sz="1600" b="1">
                <a:solidFill>
                  <a:srgbClr val="2E432D"/>
                </a:solidFill>
              </a:rPr>
              <a:t>изменения цены, согласно которого изменилась цена</a:t>
            </a:r>
          </a:p>
        </p:txBody>
      </p:sp>
      <p:pic>
        <p:nvPicPr>
          <p:cNvPr id="3994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5734050"/>
            <a:ext cx="884237" cy="93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 l="29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719138" y="0"/>
            <a:ext cx="8424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Замена товара-представителя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684213" y="476250"/>
            <a:ext cx="82819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/>
              <a:t>При замене товара-представителя или канала реализации в </a:t>
            </a:r>
            <a:br>
              <a:rPr lang="ru-RU" sz="1600"/>
            </a:br>
            <a:r>
              <a:rPr lang="ru-RU" sz="1600" b="1">
                <a:solidFill>
                  <a:srgbClr val="990000"/>
                </a:solidFill>
              </a:rPr>
              <a:t>графе 5 таблицы 1</a:t>
            </a:r>
            <a:r>
              <a:rPr lang="ru-RU" sz="1600"/>
              <a:t> указывается </a:t>
            </a:r>
            <a:r>
              <a:rPr lang="ru-RU" sz="1600" b="1">
                <a:solidFill>
                  <a:srgbClr val="990000"/>
                </a:solidFill>
              </a:rPr>
              <a:t>код 13</a:t>
            </a:r>
            <a:r>
              <a:rPr lang="ru-RU" sz="1600"/>
              <a:t>, а сведения о замененном товаре-представителе или канале реализации – </a:t>
            </a:r>
            <a:r>
              <a:rPr lang="ru-RU" sz="1600" b="1"/>
              <a:t>в таблице 2. 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763713" y="1196975"/>
            <a:ext cx="575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Trebuchet MS" pitchFamily="34" charset="0"/>
              </a:rPr>
              <a:t>Например</a:t>
            </a: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86407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611188" y="3213100"/>
            <a:ext cx="8351837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539750" y="3141663"/>
            <a:ext cx="5472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971550" y="2565400"/>
            <a:ext cx="4032250" cy="349250"/>
          </a:xfrm>
          <a:prstGeom prst="rect">
            <a:avLst/>
          </a:prstGeom>
          <a:solidFill>
            <a:schemeClr val="bg2"/>
          </a:solidFill>
          <a:ln w="12700">
            <a:solidFill>
              <a:srgbClr val="2E432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Заменяемый товар-представитель</a:t>
            </a: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3059113" y="29241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0" name="Oval 11"/>
          <p:cNvSpPr>
            <a:spLocks noChangeArrowheads="1"/>
          </p:cNvSpPr>
          <p:nvPr/>
        </p:nvSpPr>
        <p:spPr bwMode="auto">
          <a:xfrm>
            <a:off x="0" y="1557338"/>
            <a:ext cx="3492500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71" name="Picture 10" descr="iCAB558G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652963"/>
            <a:ext cx="5032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084763"/>
            <a:ext cx="871220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Oval 15"/>
          <p:cNvSpPr>
            <a:spLocks noChangeArrowheads="1"/>
          </p:cNvSpPr>
          <p:nvPr/>
        </p:nvSpPr>
        <p:spPr bwMode="auto">
          <a:xfrm>
            <a:off x="250825" y="5084763"/>
            <a:ext cx="1441450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4" name="Oval 16"/>
          <p:cNvSpPr>
            <a:spLocks noChangeArrowheads="1"/>
          </p:cNvSpPr>
          <p:nvPr/>
        </p:nvSpPr>
        <p:spPr bwMode="auto">
          <a:xfrm>
            <a:off x="468313" y="6381750"/>
            <a:ext cx="8351837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Line 17"/>
          <p:cNvSpPr>
            <a:spLocks noChangeShapeType="1"/>
          </p:cNvSpPr>
          <p:nvPr/>
        </p:nvSpPr>
        <p:spPr bwMode="auto">
          <a:xfrm>
            <a:off x="4211638" y="3429000"/>
            <a:ext cx="576262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6" name="Oval 18"/>
          <p:cNvSpPr>
            <a:spLocks noChangeArrowheads="1"/>
          </p:cNvSpPr>
          <p:nvPr/>
        </p:nvSpPr>
        <p:spPr bwMode="auto">
          <a:xfrm>
            <a:off x="4427538" y="6381750"/>
            <a:ext cx="649287" cy="2873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7" name="Oval 19"/>
          <p:cNvSpPr>
            <a:spLocks noChangeArrowheads="1"/>
          </p:cNvSpPr>
          <p:nvPr/>
        </p:nvSpPr>
        <p:spPr bwMode="auto">
          <a:xfrm>
            <a:off x="3779838" y="3213100"/>
            <a:ext cx="720725" cy="2873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8" name="Text Box 12"/>
          <p:cNvSpPr txBox="1">
            <a:spLocks noChangeArrowheads="1"/>
          </p:cNvSpPr>
          <p:nvPr/>
        </p:nvSpPr>
        <p:spPr bwMode="auto">
          <a:xfrm>
            <a:off x="1476375" y="4724400"/>
            <a:ext cx="6696075" cy="361950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Замена товара-представителя проводится через таблицу 2</a:t>
            </a:r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539750" y="5949950"/>
            <a:ext cx="3455988" cy="317500"/>
          </a:xfrm>
          <a:prstGeom prst="rect">
            <a:avLst/>
          </a:prstGeom>
          <a:solidFill>
            <a:schemeClr val="bg2"/>
          </a:solidFill>
          <a:ln w="12700">
            <a:solidFill>
              <a:srgbClr val="2E432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Новый товар-представитель</a:t>
            </a:r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1979613" y="6237288"/>
            <a:ext cx="287337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81" name="Oval 22"/>
          <p:cNvSpPr>
            <a:spLocks noChangeArrowheads="1"/>
          </p:cNvSpPr>
          <p:nvPr/>
        </p:nvSpPr>
        <p:spPr bwMode="auto">
          <a:xfrm>
            <a:off x="7740650" y="3213100"/>
            <a:ext cx="360363" cy="288925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 l="29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719138" y="188913"/>
            <a:ext cx="8424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Замена товара-представителя</a:t>
            </a:r>
          </a:p>
        </p:txBody>
      </p:sp>
      <p:pic>
        <p:nvPicPr>
          <p:cNvPr id="41987" name="Picture 10" descr="iCAB558G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149725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539750" y="836613"/>
            <a:ext cx="8207375" cy="3167062"/>
          </a:xfrm>
          <a:prstGeom prst="rect">
            <a:avLst/>
          </a:prstGeom>
          <a:solidFill>
            <a:schemeClr val="bg2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755650" y="908050"/>
            <a:ext cx="777716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solidFill>
                  <a:srgbClr val="2E432D"/>
                </a:solidFill>
              </a:rPr>
              <a:t>В случае появления новых товаров-представителей</a:t>
            </a:r>
            <a:r>
              <a:rPr lang="ru-RU" sz="2800"/>
              <a:t>, имеющих значительный удельный вес в объеме отгруженной продукции, сведения об этих товарах-представителях и их средних ценах отражаются в таблице 2 аналогично замене товара-представителя.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 l="29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188" y="1341438"/>
            <a:ext cx="7921625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1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1066800"/>
          </a:xfrm>
        </p:spPr>
        <p:txBody>
          <a:bodyPr/>
          <a:lstStyle/>
          <a:p>
            <a:r>
              <a:rPr lang="ru-RU" sz="2600" b="1" smtClean="0">
                <a:latin typeface="Arial" charset="0"/>
              </a:rPr>
              <a:t>Критерии оценки степени риска для отбора проверяемых субъектов при проведении выборочной проверки</a:t>
            </a:r>
          </a:p>
        </p:txBody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440238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1900" b="1" smtClean="0">
                <a:latin typeface="Arial" charset="0"/>
              </a:rPr>
              <a:t>на официальном сайте Белстата:  </a:t>
            </a:r>
            <a:r>
              <a:rPr lang="en-US" sz="1900" b="1" smtClean="0">
                <a:latin typeface="Arial" charset="0"/>
                <a:hlinkClick r:id="rId3"/>
              </a:rPr>
              <a:t>http://www.belstat.gov.by</a:t>
            </a:r>
            <a:r>
              <a:rPr lang="en-US" sz="1900" b="1" smtClean="0">
                <a:latin typeface="Arial" charset="0"/>
              </a:rPr>
              <a:t> </a:t>
            </a:r>
            <a:r>
              <a:rPr lang="ru-RU" sz="19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→ Респондентам→ Критерии оценки степени риска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276475"/>
            <a:ext cx="83518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227763" y="4149725"/>
            <a:ext cx="2592387" cy="5762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 l="29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2" y="740196"/>
            <a:ext cx="8826680" cy="537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302592" y="7260"/>
            <a:ext cx="8229600" cy="829452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Общие критерии оценки степени риска для всех форм государственной статистической отчетности:</a:t>
            </a:r>
          </a:p>
        </p:txBody>
      </p:sp>
      <p:sp>
        <p:nvSpPr>
          <p:cNvPr id="7" name="Овал 6"/>
          <p:cNvSpPr/>
          <p:nvPr/>
        </p:nvSpPr>
        <p:spPr>
          <a:xfrm>
            <a:off x="3794208" y="3597202"/>
            <a:ext cx="1512888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00392" y="3477272"/>
            <a:ext cx="863600" cy="480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8" y="5911344"/>
            <a:ext cx="8658274" cy="7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 l="29773"/>
          <a:stretch>
            <a:fillRect/>
          </a:stretch>
        </p:blipFill>
        <p:spPr bwMode="auto">
          <a:xfrm>
            <a:off x="-776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3561" y="3501007"/>
            <a:ext cx="8505151" cy="1224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468313" y="48688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8438" y="4875357"/>
            <a:ext cx="8550274" cy="1682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98438" y="4931815"/>
            <a:ext cx="8820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• Представление респондентом государственной статистической отчетности с исправленными первичными статистическими данными (самостоятельно или после уведомления работником органа государственной статистики) после установленной в бланке формы даты ее представления не является основанием для неприменения к респонденту соответствующих критериев либо их корректировки</a:t>
            </a:r>
          </a:p>
        </p:txBody>
      </p:sp>
      <p:pic>
        <p:nvPicPr>
          <p:cNvPr id="4506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202" y="123033"/>
            <a:ext cx="1379155" cy="153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4" name="Rectangle 14"/>
          <p:cNvSpPr>
            <a:spLocks noChangeArrowheads="1"/>
          </p:cNvSpPr>
          <p:nvPr/>
        </p:nvSpPr>
        <p:spPr bwMode="auto">
          <a:xfrm>
            <a:off x="1844218" y="123033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990000"/>
                </a:solidFill>
              </a:rPr>
              <a:t>Критерии оценки степени риска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4" y="1714500"/>
            <a:ext cx="889248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42146"/>
            <a:ext cx="7777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Критерии оценки степени риска для отбора проверяемых субъектов при проведении выборочной проверки по конкретным формам государственной статистической отчетности: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209" y="3584769"/>
            <a:ext cx="8622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. При наличии у респондента нескольких фактов соответствия одному критерию оценки степени риска для отбора проверяемых субъектов при проведении выборочной проверки, указанный критерий применяется соответствующие количество раз.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 l="29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8651875" cy="14843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</a:rPr>
              <a:t>Главное статистическое управление Гомельской области</a:t>
            </a:r>
            <a:br>
              <a:rPr lang="ru-RU" sz="3200" b="1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E432D"/>
                </a:solidFill>
                <a:latin typeface="Times New Roman" pitchFamily="18" charset="0"/>
              </a:rPr>
              <a:t>Отдел статистики цен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2060575"/>
            <a:ext cx="8856663" cy="4032250"/>
          </a:xfrm>
          <a:solidFill>
            <a:schemeClr val="bg2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2E432D"/>
                </a:solidFill>
                <a:latin typeface="Times New Roman" pitchFamily="18" charset="0"/>
              </a:rPr>
              <a:t>Контактные номера телефонов</a:t>
            </a:r>
          </a:p>
          <a:p>
            <a:pPr eaLnBrk="1" hangingPunct="1">
              <a:buFont typeface="Arial" charset="0"/>
              <a:buNone/>
            </a:pPr>
            <a:endParaRPr lang="ru-RU" sz="2800" b="1" dirty="0" smtClean="0">
              <a:solidFill>
                <a:srgbClr val="2E432D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</a:rPr>
              <a:t>53 14 65  Наталья Александровна - начальник отдела</a:t>
            </a:r>
          </a:p>
          <a:p>
            <a:pPr eaLnBrk="1" hangingPunct="1">
              <a:buFont typeface="Arial" charset="0"/>
              <a:buNone/>
            </a:pPr>
            <a:endParaRPr lang="ru-RU" b="1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2E432D"/>
                </a:solidFill>
                <a:latin typeface="Times New Roman" pitchFamily="18" charset="0"/>
              </a:rPr>
              <a:t>21 10 03 – Юлия Андреевна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2E432D"/>
                </a:solidFill>
                <a:latin typeface="Times New Roman" pitchFamily="18" charset="0"/>
              </a:rPr>
              <a:t>53 52 87 – Зарина Валерьевна</a:t>
            </a:r>
            <a:r>
              <a:rPr lang="ru-RU" sz="4000" b="1" dirty="0" smtClean="0">
                <a:solidFill>
                  <a:srgbClr val="800080"/>
                </a:solidFill>
                <a:latin typeface="Times New Roman" pitchFamily="18" charset="0"/>
              </a:rPr>
              <a:t>			</a:t>
            </a:r>
          </a:p>
        </p:txBody>
      </p:sp>
      <p:pic>
        <p:nvPicPr>
          <p:cNvPr id="46084" name="Picture 7" descr="https://avatars.mds.yandex.net/get-pdb/202366/f6d944b6-12a9-4137-8ad4-b485b8333944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573463"/>
            <a:ext cx="2405062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r="29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Объект 1"/>
          <p:cNvSpPr txBox="1">
            <a:spLocks/>
          </p:cNvSpPr>
          <p:nvPr/>
        </p:nvSpPr>
        <p:spPr bwMode="auto">
          <a:xfrm>
            <a:off x="250825" y="-315913"/>
            <a:ext cx="86423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ahoma" pitchFamily="34" charset="0"/>
              <a:cs typeface="Tahoma" pitchFamily="34" charset="0"/>
            </a:endParaRP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Font typeface="Georgia" pitchFamily="18" charset="0"/>
              <a:buNone/>
            </a:pPr>
            <a:r>
              <a:rPr lang="ru-RU" sz="2800">
                <a:latin typeface="Tahoma" pitchFamily="34" charset="0"/>
                <a:cs typeface="Tahoma" pitchFamily="34" charset="0"/>
              </a:rPr>
              <a:t>Государственное статистическое наблюдение </a:t>
            </a:r>
            <a:r>
              <a:rPr lang="en-US" sz="2800">
                <a:latin typeface="Tahoma" pitchFamily="34" charset="0"/>
                <a:cs typeface="Tahoma" pitchFamily="34" charset="0"/>
              </a:rPr>
              <a:t/>
            </a:r>
            <a:br>
              <a:rPr lang="en-US" sz="2800">
                <a:latin typeface="Tahoma" pitchFamily="34" charset="0"/>
                <a:cs typeface="Tahoma" pitchFamily="34" charset="0"/>
              </a:rPr>
            </a:br>
            <a:r>
              <a:rPr lang="ru-RU" sz="2800">
                <a:latin typeface="Tahoma" pitchFamily="34" charset="0"/>
                <a:cs typeface="Tahoma" pitchFamily="34" charset="0"/>
              </a:rPr>
              <a:t>по форме </a:t>
            </a:r>
            <a:r>
              <a:rPr lang="ru-RU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12-цены (сх)</a:t>
            </a:r>
            <a:r>
              <a:rPr lang="ru-RU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>
                <a:latin typeface="Tahoma" pitchFamily="34" charset="0"/>
                <a:cs typeface="Tahoma" pitchFamily="34" charset="0"/>
              </a:rPr>
              <a:t>проводится </a:t>
            </a:r>
            <a:r>
              <a:rPr lang="ru-RU" sz="28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выборочным методом</a:t>
            </a:r>
          </a:p>
          <a:p>
            <a:pPr marL="342900" indent="-342900" algn="just"/>
            <a:endParaRPr lang="ru-RU" sz="2800" b="1">
              <a:solidFill>
                <a:srgbClr val="4F6228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/>
            <a:r>
              <a:rPr lang="ru-RU" sz="2800" b="1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Круг респондентов: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юридические лица (кроме микроорганизаций и крестьянских (фермерских) хозяйств), их обособленные подразделения, имеющие отдельный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баланс, осуществляющие сельскохозяйственную деятельность.</a:t>
            </a:r>
          </a:p>
        </p:txBody>
      </p:sp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221163"/>
            <a:ext cx="1979612" cy="237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2124075" y="4365625"/>
            <a:ext cx="7019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составляют отчет, включая данные по входящим в их структуру подразделениям, не имеющим отдельного баланса.</a:t>
            </a:r>
            <a:endParaRPr lang="ru-RU" sz="2400" dirty="0">
              <a:solidFill>
                <a:srgbClr val="17375E"/>
              </a:solidFill>
              <a:cs typeface="Arial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051050" y="5661025"/>
            <a:ext cx="7092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Организации заполняют </a:t>
            </a:r>
            <a:r>
              <a:rPr lang="ru-RU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данные только по отобранным для них товарам-представителям</a:t>
            </a:r>
            <a:r>
              <a:rPr lang="ru-RU" sz="1500" dirty="0">
                <a:ea typeface="Times New Roman" pitchFamily="18" charset="0"/>
                <a:cs typeface="Arial" charset="0"/>
              </a:rPr>
              <a:t>.</a:t>
            </a:r>
            <a:endParaRPr lang="ru-RU" dirty="0">
              <a:cs typeface="Arial" charset="0"/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124075" y="4292600"/>
            <a:ext cx="503238" cy="97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4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2124075" y="5589588"/>
            <a:ext cx="503238" cy="97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4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ChangeArrowheads="1"/>
          </p:cNvSpPr>
          <p:nvPr/>
        </p:nvSpPr>
        <p:spPr bwMode="auto">
          <a:xfrm>
            <a:off x="684213" y="1989138"/>
            <a:ext cx="8315325" cy="1727200"/>
          </a:xfrm>
          <a:prstGeom prst="rect">
            <a:avLst/>
          </a:prstGeom>
          <a:solidFill>
            <a:schemeClr val="bg2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r="29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07950" y="188913"/>
            <a:ext cx="7920038" cy="1727200"/>
          </a:xfrm>
          <a:prstGeom prst="rect">
            <a:avLst/>
          </a:prstGeom>
          <a:solidFill>
            <a:schemeClr val="bg2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7950" y="188913"/>
            <a:ext cx="79200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990000"/>
                </a:solidFill>
              </a:rPr>
              <a:t>Индекс цен производителей сельскохозяйственной продукции</a:t>
            </a:r>
            <a:r>
              <a:rPr lang="ru-RU"/>
              <a:t> отражает динамику цен на сельскохозяйственную продукцию, реализованную на внутреннем рынке, которую выпускают организации республики, без учета налога на добавленную стоимость, расходов по транспортировке, погрузке и разгрузке продукции, но учитывает надбавки и скидки за качество.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3635375" y="2133600"/>
            <a:ext cx="5400675" cy="2303463"/>
          </a:xfrm>
          <a:prstGeom prst="rect">
            <a:avLst/>
          </a:prstGeom>
          <a:solidFill>
            <a:schemeClr val="bg2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635375" y="2133600"/>
            <a:ext cx="5327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990000"/>
                </a:solidFill>
              </a:rPr>
              <a:t>В выборочную совокупность базовых организаций</a:t>
            </a:r>
            <a:r>
              <a:rPr lang="ru-RU"/>
              <a:t> в сельском хозяйстве отобраны организации, являющиеся основными производителями продукции сельского хозяйства, занимающие значительный удельный вес в объеме реализации сельскохозяйственной продукции и имеющие специализацию определенного направления.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179388" y="4724400"/>
            <a:ext cx="6192837" cy="2017713"/>
          </a:xfrm>
          <a:prstGeom prst="rect">
            <a:avLst/>
          </a:prstGeom>
          <a:solidFill>
            <a:schemeClr val="bg2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250825" y="4749800"/>
            <a:ext cx="6121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dirty="0">
                <a:solidFill>
                  <a:srgbClr val="990000"/>
                </a:solidFill>
              </a:rPr>
              <a:t>Выборка в настоящее время включает</a:t>
            </a:r>
            <a:r>
              <a:rPr lang="ru-RU" dirty="0"/>
              <a:t> </a:t>
            </a:r>
            <a:r>
              <a:rPr lang="ru-RU" dirty="0" smtClean="0"/>
              <a:t>830 </a:t>
            </a:r>
            <a:r>
              <a:rPr lang="ru-RU" dirty="0"/>
              <a:t>организаций (из них </a:t>
            </a:r>
            <a:r>
              <a:rPr lang="ru-RU" b="1" dirty="0" smtClean="0">
                <a:solidFill>
                  <a:schemeClr val="accent1"/>
                </a:solidFill>
              </a:rPr>
              <a:t>111 </a:t>
            </a:r>
            <a:r>
              <a:rPr lang="ru-RU" b="1" dirty="0">
                <a:solidFill>
                  <a:schemeClr val="accent1"/>
                </a:solidFill>
              </a:rPr>
              <a:t>организаций области</a:t>
            </a:r>
            <a:r>
              <a:rPr lang="ru-RU" dirty="0"/>
              <a:t>), которые представляют данные о ценах производителей сельскохозяйственной продукции по 8500 конкретным товарам-представителям (из них свыше </a:t>
            </a:r>
            <a:r>
              <a:rPr lang="ru-RU" b="1" dirty="0">
                <a:solidFill>
                  <a:schemeClr val="accent1"/>
                </a:solidFill>
              </a:rPr>
              <a:t>1300 конкретным товарам-представителям по области</a:t>
            </a:r>
            <a:r>
              <a:rPr lang="ru-RU" dirty="0"/>
              <a:t>).</a:t>
            </a:r>
          </a:p>
        </p:txBody>
      </p:sp>
      <p:pic>
        <p:nvPicPr>
          <p:cNvPr id="17417" name="Picture 12" descr="10931160-fresh-vegetables-isolated-on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868863"/>
            <a:ext cx="2592387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5" descr="j01496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276475"/>
            <a:ext cx="30972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565263" y="310262"/>
            <a:ext cx="1804263" cy="14258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cap="all" dirty="0">
                <a:ln w="0"/>
                <a:solidFill>
                  <a:srgbClr val="006699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%</a:t>
            </a:r>
            <a:endParaRPr lang="ru-RU" sz="9600" b="1" cap="all" dirty="0">
              <a:ln w="0"/>
              <a:solidFill>
                <a:srgbClr val="006699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611188" y="260350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Срок представления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1116013" y="908050"/>
            <a:ext cx="7200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FF0000"/>
                </a:solidFill>
                <a:latin typeface="Calibri" pitchFamily="34" charset="0"/>
              </a:rPr>
              <a:t>Отчетная дата – 28 - го числа после отчетного периода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47420"/>
            <a:ext cx="9144000" cy="447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5580063" y="2047420"/>
            <a:ext cx="1223962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233612" y="2996952"/>
            <a:ext cx="26638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9" name="Прямоугольник 12"/>
          <p:cNvSpPr>
            <a:spLocks noChangeArrowheads="1"/>
          </p:cNvSpPr>
          <p:nvPr/>
        </p:nvSpPr>
        <p:spPr bwMode="auto">
          <a:xfrm>
            <a:off x="395288" y="1341438"/>
            <a:ext cx="813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hlinkClick r:id="rId4"/>
              </a:rPr>
              <a:t>http://www.belstat.gov.by/</a:t>
            </a:r>
            <a:r>
              <a:rPr lang="ru-RU" b="1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       Респондентам   </a:t>
            </a:r>
            <a:endParaRPr lang="ru-RU">
              <a:latin typeface="Calibri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76600" y="1484313"/>
            <a:ext cx="288925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5219700" y="1484313"/>
            <a:ext cx="287338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42" name="Прямоугольник 15"/>
          <p:cNvSpPr>
            <a:spLocks noChangeArrowheads="1"/>
          </p:cNvSpPr>
          <p:nvPr/>
        </p:nvSpPr>
        <p:spPr bwMode="auto">
          <a:xfrm>
            <a:off x="5508625" y="1341438"/>
            <a:ext cx="295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Календарь респондента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468313" y="188913"/>
            <a:ext cx="8675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61170F"/>
                </a:solidFill>
                <a:latin typeface="Times New Roman" pitchFamily="18" charset="0"/>
                <a:cs typeface="Times New Roman" pitchFamily="18" charset="0"/>
              </a:rPr>
              <a:t>Основной инструментарий </a:t>
            </a:r>
            <a:br>
              <a:rPr lang="ru-RU" sz="3600" b="1">
                <a:solidFill>
                  <a:srgbClr val="6117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61170F"/>
                </a:solidFill>
                <a:latin typeface="Times New Roman" pitchFamily="18" charset="0"/>
                <a:cs typeface="Times New Roman" pitchFamily="18" charset="0"/>
              </a:rPr>
              <a:t>при заполнении формы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79388" y="1412875"/>
            <a:ext cx="884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 официальном сайте Белстата </a:t>
            </a:r>
            <a:r>
              <a:rPr lang="en-US" b="1">
                <a:hlinkClick r:id="rId3"/>
              </a:rPr>
              <a:t>http://www.belstat.gov.by</a:t>
            </a:r>
            <a:r>
              <a:rPr lang="en-US" b="1"/>
              <a:t> </a:t>
            </a:r>
            <a:r>
              <a:rPr lang="ru-RU" b="1">
                <a:solidFill>
                  <a:srgbClr val="FF0000"/>
                </a:solidFill>
              </a:rPr>
              <a:t>→ Респондентам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16113"/>
            <a:ext cx="87852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250825" y="5084763"/>
            <a:ext cx="3241675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333375"/>
            <a:ext cx="7848600" cy="5032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1170F"/>
                </a:solidFill>
                <a:latin typeface="Times New Roman" pitchFamily="18" charset="0"/>
                <a:cs typeface="Times New Roman" pitchFamily="18" charset="0"/>
              </a:rPr>
              <a:t>Основной инструментарий </a:t>
            </a:r>
            <a:br>
              <a:rPr lang="ru-RU" sz="3600" b="1" smtClean="0">
                <a:solidFill>
                  <a:srgbClr val="6117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61170F"/>
                </a:solidFill>
                <a:latin typeface="Times New Roman" pitchFamily="18" charset="0"/>
                <a:cs typeface="Times New Roman" pitchFamily="18" charset="0"/>
              </a:rPr>
              <a:t>при заполнении формы</a:t>
            </a:r>
          </a:p>
        </p:txBody>
      </p:sp>
      <p:sp>
        <p:nvSpPr>
          <p:cNvPr id="20483" name="Объект 2"/>
          <p:cNvSpPr>
            <a:spLocks/>
          </p:cNvSpPr>
          <p:nvPr/>
        </p:nvSpPr>
        <p:spPr bwMode="auto">
          <a:xfrm>
            <a:off x="179388" y="1196975"/>
            <a:ext cx="885666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indent="254000" algn="just">
              <a:spcAft>
                <a:spcPts val="180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2E432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Указания по заполнению формы</a:t>
            </a:r>
            <a:r>
              <a:rPr lang="ru-RU" sz="2000" dirty="0">
                <a:solidFill>
                  <a:srgbClr val="2E432D"/>
                </a:solidFill>
                <a:latin typeface="Tahoma" pitchFamily="34" charset="0"/>
                <a:cs typeface="Tahoma" pitchFamily="34" charset="0"/>
              </a:rPr>
              <a:t> государственной статистической отчетности 12-цены (</a:t>
            </a:r>
            <a:r>
              <a:rPr lang="ru-RU" sz="2000" dirty="0" err="1">
                <a:solidFill>
                  <a:srgbClr val="2E432D"/>
                </a:solidFill>
                <a:latin typeface="Tahoma" pitchFamily="34" charset="0"/>
                <a:cs typeface="Tahoma" pitchFamily="34" charset="0"/>
              </a:rPr>
              <a:t>сх</a:t>
            </a:r>
            <a:r>
              <a:rPr lang="ru-RU" sz="2000" dirty="0">
                <a:solidFill>
                  <a:srgbClr val="2E432D"/>
                </a:solidFill>
                <a:latin typeface="Tahoma" pitchFamily="34" charset="0"/>
                <a:cs typeface="Tahoma" pitchFamily="34" charset="0"/>
              </a:rPr>
              <a:t>) «Отчет о ценах производителей сельскохозяйственной продукции»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i="1" dirty="0">
                <a:latin typeface="Tahoma" pitchFamily="34" charset="0"/>
                <a:cs typeface="Tahoma" pitchFamily="34" charset="0"/>
              </a:rPr>
              <a:t>(утверждены постановлением </a:t>
            </a:r>
            <a:r>
              <a:rPr lang="ru-RU" sz="2000" i="1" dirty="0" err="1"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2000" i="1" dirty="0">
                <a:latin typeface="Tahoma" pitchFamily="34" charset="0"/>
                <a:cs typeface="Tahoma" pitchFamily="34" charset="0"/>
              </a:rPr>
              <a:t> от 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30.08.2019 № 83) </a:t>
            </a:r>
            <a:endParaRPr lang="ru-RU" sz="2000" i="1" dirty="0">
              <a:latin typeface="Tahoma" pitchFamily="34" charset="0"/>
              <a:cs typeface="Tahoma" pitchFamily="34" charset="0"/>
            </a:endParaRPr>
          </a:p>
          <a:p>
            <a:pPr marL="109538" indent="254000" algn="just">
              <a:spcAft>
                <a:spcPts val="1800"/>
              </a:spcAft>
              <a:buFont typeface="Arial" charset="0"/>
              <a:buNone/>
            </a:pPr>
            <a:r>
              <a:rPr lang="ru-RU" b="1" dirty="0">
                <a:latin typeface="Calibri" pitchFamily="34" charset="0"/>
              </a:rPr>
              <a:t>на официальном сайте </a:t>
            </a:r>
            <a:r>
              <a:rPr lang="ru-RU" b="1" dirty="0" err="1">
                <a:latin typeface="Calibri" pitchFamily="34" charset="0"/>
              </a:rPr>
              <a:t>Белстата</a:t>
            </a:r>
            <a:r>
              <a:rPr lang="ru-RU" b="1" dirty="0">
                <a:latin typeface="Calibri" pitchFamily="34" charset="0"/>
              </a:rPr>
              <a:t>: </a:t>
            </a:r>
            <a:r>
              <a:rPr lang="en-US" b="1" dirty="0">
                <a:latin typeface="Calibri" pitchFamily="34" charset="0"/>
                <a:hlinkClick r:id="rId3"/>
              </a:rPr>
              <a:t>http://www.belstat.gov.by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  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Респондентам   Государственные статистические наблюдения      Бланки форм отчетности, указания, постановления          Статистика цен</a:t>
            </a:r>
            <a:endParaRPr lang="ru-RU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109538" indent="254000" algn="ctr">
              <a:spcBef>
                <a:spcPct val="20000"/>
              </a:spcBef>
              <a:buFont typeface="Arial" charset="0"/>
              <a:buNone/>
            </a:pPr>
            <a:endParaRPr lang="ru-RU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109538" indent="254000" algn="ctr">
              <a:spcBef>
                <a:spcPct val="20000"/>
              </a:spcBef>
              <a:buFont typeface="Arial" charset="0"/>
              <a:buNone/>
            </a:pPr>
            <a:endParaRPr lang="ru-RU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109538" indent="254000" algn="just">
              <a:spcAft>
                <a:spcPts val="1800"/>
              </a:spcAft>
              <a:buFont typeface="Arial" charset="0"/>
              <a:buNone/>
            </a:pPr>
            <a:endParaRPr lang="ru-RU" sz="20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8" indent="254000" algn="just">
              <a:spcAft>
                <a:spcPts val="1800"/>
              </a:spcAft>
              <a:buFont typeface="Arial" charset="0"/>
              <a:buNone/>
            </a:pPr>
            <a:endParaRPr lang="ru-RU" sz="20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92600"/>
            <a:ext cx="8856662" cy="136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89363"/>
            <a:ext cx="87852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Oval 9"/>
          <p:cNvSpPr>
            <a:spLocks noChangeArrowheads="1"/>
          </p:cNvSpPr>
          <p:nvPr/>
        </p:nvSpPr>
        <p:spPr bwMode="auto">
          <a:xfrm>
            <a:off x="3419475" y="4364942"/>
            <a:ext cx="4681538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5076825" y="31416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7092950" y="28527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250825" y="2636838"/>
            <a:ext cx="8785225" cy="1008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1979613" y="34290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3"/>
          <p:cNvPicPr>
            <a:picLocks noChangeAspect="1" noChangeArrowheads="1"/>
          </p:cNvPicPr>
          <p:nvPr/>
        </p:nvPicPr>
        <p:blipFill>
          <a:blip r:embed="rId2"/>
          <a:srcRect l="29773" t="40355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649287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Форма представления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616575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 виде электронного документа </a:t>
            </a:r>
          </a:p>
          <a:p>
            <a:pPr algn="just" eaLnBrk="1" hangingPunct="1">
              <a:spcBef>
                <a:spcPts val="1200"/>
              </a:spcBef>
              <a:buFont typeface="Georgia" pitchFamily="18" charset="0"/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en-US" sz="20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– посредством многофункционального веб-портала </a:t>
            </a:r>
            <a:r>
              <a:rPr lang="ru-RU" sz="2000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Белстата</a:t>
            </a: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, обеспечивающего информационную поддержку респондентов, размещенного на официальном сайте </a:t>
            </a:r>
            <a:r>
              <a:rPr lang="ru-RU" sz="2000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Белстата</a:t>
            </a: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http://www.belstat.gov.by в рубрике «Электронная отчетность»</a:t>
            </a:r>
            <a:endParaRPr lang="en-US" sz="2000" b="1" dirty="0" smtClean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Georgia" pitchFamily="18" charset="0"/>
              <a:buNone/>
            </a:pP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25" y="2564904"/>
            <a:ext cx="8618850" cy="39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4211960" y="5589240"/>
            <a:ext cx="2663825" cy="108011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3"/>
          <p:cNvPicPr>
            <a:picLocks noChangeAspect="1" noChangeArrowheads="1"/>
          </p:cNvPicPr>
          <p:nvPr/>
        </p:nvPicPr>
        <p:blipFill>
          <a:blip r:embed="rId2"/>
          <a:srcRect l="40355" b="29773"/>
          <a:stretch>
            <a:fillRect/>
          </a:stretch>
        </p:blipFill>
        <p:spPr bwMode="auto">
          <a:xfrm>
            <a:off x="0" y="0"/>
            <a:ext cx="1835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708025" y="188913"/>
            <a:ext cx="8256588" cy="6264275"/>
          </a:xfrm>
        </p:spPr>
        <p:txBody>
          <a:bodyPr/>
          <a:lstStyle/>
          <a:p>
            <a:pPr algn="r" eaLnBrk="1" hangingPunct="1"/>
            <a:r>
              <a:rPr lang="ru-RU" sz="3400" b="1" smtClean="0">
                <a:latin typeface="Arial" charset="0"/>
              </a:rPr>
              <a:t>С целью обеспечения достоверности данных рекомендуем:</a:t>
            </a:r>
            <a:br>
              <a:rPr lang="ru-RU" sz="3400" b="1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>	</a:t>
            </a:r>
            <a:r>
              <a:rPr lang="ru-RU" sz="2500" smtClean="0">
                <a:latin typeface="Arial" charset="0"/>
              </a:rPr>
              <a:t>представлять государственную 	статистическую отчетность </a:t>
            </a:r>
            <a:br>
              <a:rPr lang="ru-RU" sz="2500" smtClean="0">
                <a:latin typeface="Arial" charset="0"/>
              </a:rPr>
            </a:br>
            <a:r>
              <a:rPr lang="ru-RU" sz="2500" smtClean="0">
                <a:latin typeface="Arial" charset="0"/>
              </a:rPr>
              <a:t>             </a:t>
            </a:r>
            <a:r>
              <a:rPr lang="ru-RU" sz="2500" b="1" smtClean="0">
                <a:solidFill>
                  <a:srgbClr val="FF0000"/>
                </a:solidFill>
                <a:latin typeface="Arial" charset="0"/>
              </a:rPr>
              <a:t> электронном  виде в режиме - </a:t>
            </a:r>
            <a:r>
              <a:rPr lang="en-US" sz="2500" b="1" smtClean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ru-RU" sz="2500" b="1" smtClean="0">
                <a:solidFill>
                  <a:srgbClr val="FF0000"/>
                </a:solidFill>
                <a:latin typeface="Arial" charset="0"/>
              </a:rPr>
              <a:t>нлайн</a:t>
            </a:r>
            <a:r>
              <a:rPr lang="ru-RU" sz="2500" b="1" smtClean="0">
                <a:latin typeface="Arial" charset="0"/>
              </a:rPr>
              <a:t>	</a:t>
            </a:r>
            <a:r>
              <a:rPr lang="ru-RU" sz="2500" b="1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5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2500" b="1" smtClean="0">
                <a:solidFill>
                  <a:srgbClr val="FF0000"/>
                </a:solidFill>
                <a:latin typeface="Arial" charset="0"/>
              </a:rPr>
              <a:t>посредством веб-портала Белстата</a:t>
            </a: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400" b="1" u="sng" smtClean="0">
                <a:latin typeface="Arial" charset="0"/>
              </a:rPr>
              <a:t>Информационная поддержка</a:t>
            </a:r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r>
              <a:rPr lang="ru-RU" sz="2500" smtClean="0">
                <a:latin typeface="Arial" charset="0"/>
              </a:rPr>
              <a:t>на официальном сайте Белстата </a:t>
            </a:r>
            <a:r>
              <a:rPr lang="en-US" sz="2500" smtClean="0">
                <a:latin typeface="Arial" charset="0"/>
                <a:hlinkClick r:id="rId3"/>
              </a:rPr>
              <a:t>http://www.belstat.gov.by</a:t>
            </a:r>
            <a:r>
              <a:rPr lang="en-US" sz="2500" smtClean="0">
                <a:latin typeface="Arial" charset="0"/>
              </a:rPr>
              <a:t> </a:t>
            </a:r>
            <a:r>
              <a:rPr lang="ru-RU" sz="2500" smtClean="0">
                <a:latin typeface="Arial" charset="0"/>
              </a:rPr>
              <a:t>в рубрике </a:t>
            </a:r>
            <a:br>
              <a:rPr lang="ru-RU" sz="2500" smtClean="0">
                <a:latin typeface="Arial" charset="0"/>
              </a:rPr>
            </a:br>
            <a:r>
              <a:rPr lang="ru-RU" sz="2500" b="1" smtClean="0">
                <a:latin typeface="Arial" charset="0"/>
              </a:rPr>
              <a:t>«Электронная отчетность»</a:t>
            </a:r>
            <a:r>
              <a:rPr lang="ru-RU" sz="2500" smtClean="0">
                <a:latin typeface="Arial" charset="0"/>
              </a:rPr>
              <a:t>; </a:t>
            </a:r>
            <a:br>
              <a:rPr lang="ru-RU" sz="2500" smtClean="0">
                <a:latin typeface="Arial" charset="0"/>
              </a:rPr>
            </a:br>
            <a:r>
              <a:rPr lang="ru-RU" sz="2500" smtClean="0">
                <a:latin typeface="Arial" charset="0"/>
              </a:rPr>
              <a:t>по телефонам </a:t>
            </a:r>
            <a:r>
              <a:rPr lang="ru-RU" sz="2500" b="1" smtClean="0">
                <a:latin typeface="Arial" charset="0"/>
              </a:rPr>
              <a:t>(0232) 53 14 79, 53 26 42</a:t>
            </a:r>
          </a:p>
        </p:txBody>
      </p:sp>
      <p:pic>
        <p:nvPicPr>
          <p:cNvPr id="2253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88913"/>
            <a:ext cx="1943100" cy="2160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2051050" y="4149725"/>
            <a:ext cx="576263" cy="98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4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1582</Words>
  <Application>Microsoft Office PowerPoint</Application>
  <PresentationFormat>Экран (4:3)</PresentationFormat>
  <Paragraphs>147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Национальный статистический комитет Республики Беларусь Главное статистическое управление Гомельской области   </vt:lpstr>
      <vt:lpstr>Форма 12-цены (сх)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Основной инструментарий  при заполнении формы</vt:lpstr>
      <vt:lpstr>Форма представления</vt:lpstr>
      <vt:lpstr>С целью обеспечения достоверности данных рекомендуем:  представлять государственную  статистическую отчетность                электронном  виде в режиме - oнлайн  посредством веб-портала Белстата  Информационная поддержка на официальном сайте Белстата http://www.belstat.gov.by в рубрике  «Электронная отчетность»;  по телефонам (0232) 53 14 79, 53 26 42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отчета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 степени риска для отбора проверяемых субъектов при проведении выборочной проверки</vt:lpstr>
      <vt:lpstr>Общие критерии оценки степени риска для всех форм государственной статистической отчетности:</vt:lpstr>
      <vt:lpstr>Презентация PowerPoint</vt:lpstr>
      <vt:lpstr>Главное статистическое управление Гомельской области  Отдел статистики цен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Будник Юлия Андреевна</cp:lastModifiedBy>
  <cp:revision>161</cp:revision>
  <dcterms:created xsi:type="dcterms:W3CDTF">2019-04-04T19:17:58Z</dcterms:created>
  <dcterms:modified xsi:type="dcterms:W3CDTF">2022-05-10T09:29:53Z</dcterms:modified>
</cp:coreProperties>
</file>